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320" r:id="rId3"/>
    <p:sldId id="317" r:id="rId4"/>
    <p:sldId id="321" r:id="rId5"/>
    <p:sldId id="336" r:id="rId6"/>
    <p:sldId id="337" r:id="rId7"/>
    <p:sldId id="322" r:id="rId8"/>
    <p:sldId id="323" r:id="rId9"/>
    <p:sldId id="324" r:id="rId10"/>
    <p:sldId id="325" r:id="rId11"/>
    <p:sldId id="340" r:id="rId12"/>
    <p:sldId id="339" r:id="rId13"/>
    <p:sldId id="326" r:id="rId14"/>
    <p:sldId id="327" r:id="rId15"/>
    <p:sldId id="331" r:id="rId16"/>
    <p:sldId id="330" r:id="rId17"/>
    <p:sldId id="328" r:id="rId18"/>
    <p:sldId id="329" r:id="rId19"/>
    <p:sldId id="332" r:id="rId20"/>
    <p:sldId id="333" r:id="rId21"/>
    <p:sldId id="334" r:id="rId22"/>
    <p:sldId id="335" r:id="rId23"/>
    <p:sldId id="338" r:id="rId24"/>
  </p:sldIdLst>
  <p:sldSz cx="9144000" cy="6858000" type="screen4x3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8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3" autoAdjust="0"/>
    <p:restoredTop sz="94658" autoAdjust="0"/>
  </p:normalViewPr>
  <p:slideViewPr>
    <p:cSldViewPr snapToGrid="0">
      <p:cViewPr varScale="1">
        <p:scale>
          <a:sx n="78" d="100"/>
          <a:sy n="78" d="100"/>
        </p:scale>
        <p:origin x="744" y="77"/>
      </p:cViewPr>
      <p:guideLst>
        <p:guide orient="horz" pos="2160"/>
        <p:guide pos="2880"/>
        <p:guide orient="horz" pos="21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1.</a:t>
            </a:r>
            <a:r>
              <a:rPr lang="en-US" baseline="0"/>
              <a:t> PSA-test uden forudgående diagnose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'Ark1'!$B$24:$B$25</c:f>
              <c:strCache>
                <c:ptCount val="2"/>
                <c:pt idx="0">
                  <c:v>1.       PSA-test uden forudgående diagnose</c:v>
                </c:pt>
                <c:pt idx="1">
                  <c:v>Tilgang i aldersklasse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'Ark1'!$A$26:$A$31</c:f>
              <c:strCache>
                <c:ptCount val="6"/>
                <c:pt idx="0">
                  <c:v>Ø  50</c:v>
                </c:pt>
                <c:pt idx="1">
                  <c:v>50-60</c:v>
                </c:pt>
                <c:pt idx="2">
                  <c:v>61-70</c:v>
                </c:pt>
                <c:pt idx="3">
                  <c:v>71-80</c:v>
                </c:pt>
                <c:pt idx="4">
                  <c:v>81-90</c:v>
                </c:pt>
                <c:pt idx="5">
                  <c:v>91-100</c:v>
                </c:pt>
              </c:strCache>
            </c:strRef>
          </c:cat>
          <c:val>
            <c:numRef>
              <c:f>'Ark1'!$B$26:$B$31</c:f>
              <c:numCache>
                <c:formatCode>General</c:formatCode>
                <c:ptCount val="6"/>
                <c:pt idx="0">
                  <c:v>14.8</c:v>
                </c:pt>
                <c:pt idx="1">
                  <c:v>28.8</c:v>
                </c:pt>
                <c:pt idx="2">
                  <c:v>26.3</c:v>
                </c:pt>
                <c:pt idx="3">
                  <c:v>11.7</c:v>
                </c:pt>
                <c:pt idx="4">
                  <c:v>2.6</c:v>
                </c:pt>
                <c:pt idx="5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34-4413-B5BD-157EB97669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1856640"/>
        <c:axId val="1281845600"/>
      </c:barChart>
      <c:lineChart>
        <c:grouping val="standard"/>
        <c:varyColors val="0"/>
        <c:ser>
          <c:idx val="1"/>
          <c:order val="1"/>
          <c:tx>
            <c:strRef>
              <c:f>'Ark1'!$C$24:$C$25</c:f>
              <c:strCache>
                <c:ptCount val="2"/>
                <c:pt idx="0">
                  <c:v>1.       PSA-test uden forudgående diagnose</c:v>
                </c:pt>
                <c:pt idx="1">
                  <c:v>Akkumuleret tilgang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'Ark1'!$A$26:$A$31</c:f>
              <c:strCache>
                <c:ptCount val="6"/>
                <c:pt idx="0">
                  <c:v>Ø  50</c:v>
                </c:pt>
                <c:pt idx="1">
                  <c:v>50-60</c:v>
                </c:pt>
                <c:pt idx="2">
                  <c:v>61-70</c:v>
                </c:pt>
                <c:pt idx="3">
                  <c:v>71-80</c:v>
                </c:pt>
                <c:pt idx="4">
                  <c:v>81-90</c:v>
                </c:pt>
                <c:pt idx="5">
                  <c:v>91-100</c:v>
                </c:pt>
              </c:strCache>
            </c:strRef>
          </c:cat>
          <c:val>
            <c:numRef>
              <c:f>'Ark1'!$C$26:$C$31</c:f>
              <c:numCache>
                <c:formatCode>General</c:formatCode>
                <c:ptCount val="6"/>
                <c:pt idx="0">
                  <c:v>14.8</c:v>
                </c:pt>
                <c:pt idx="1">
                  <c:v>43.6</c:v>
                </c:pt>
                <c:pt idx="2">
                  <c:v>69.900000000000006</c:v>
                </c:pt>
                <c:pt idx="3">
                  <c:v>81.599999999999994</c:v>
                </c:pt>
                <c:pt idx="4">
                  <c:v>84.2</c:v>
                </c:pt>
                <c:pt idx="5">
                  <c:v>84.3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34-4413-B5BD-157EB97669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1856640"/>
        <c:axId val="1281845600"/>
      </c:lineChart>
      <c:catAx>
        <c:axId val="128185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281845600"/>
        <c:crosses val="autoZero"/>
        <c:auto val="1"/>
        <c:lblAlgn val="ctr"/>
        <c:lblOffset val="100"/>
        <c:noMultiLvlLbl val="0"/>
      </c:catAx>
      <c:valAx>
        <c:axId val="128184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28185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42B9F8-4726-45E5-9568-F7042DCC5A30}" type="datetimeFigureOut">
              <a:rPr lang="da-DK" smtClean="0"/>
              <a:pPr/>
              <a:t>27-10-2026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10D0DF-70AD-4C86-B522-A4352D33038D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24458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134AE6-D32D-459C-89DD-1D21EF40BFBC}" type="datetimeFigureOut">
              <a:rPr lang="da-DK" smtClean="0"/>
              <a:pPr/>
              <a:t>27-10-2026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5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E6003-BDA4-4A99-889B-87521CB0E266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7054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ropa_top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184" y="0"/>
            <a:ext cx="9144000" cy="5016064"/>
          </a:xfrm>
          <a:prstGeom prst="rect">
            <a:avLst/>
          </a:prstGeom>
        </p:spPr>
      </p:pic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22667" y="964957"/>
            <a:ext cx="7619660" cy="253611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32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foredragsholder</a:t>
            </a:r>
            <a:endParaRPr lang="en-US" dirty="0"/>
          </a:p>
        </p:txBody>
      </p:sp>
      <p:pic>
        <p:nvPicPr>
          <p:cNvPr id="16" name="Picture 15" descr="Propa_logo_cmyk_repro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98" y="5741998"/>
            <a:ext cx="2424504" cy="768330"/>
          </a:xfrm>
          <a:prstGeom prst="rect">
            <a:avLst/>
          </a:prstGeom>
        </p:spPr>
      </p:pic>
      <p:pic>
        <p:nvPicPr>
          <p:cNvPr id="6" name="Picture 9" descr="propa-logoblaa.png">
            <a:extLst>
              <a:ext uri="{FF2B5EF4-FFF2-40B4-BE49-F238E27FC236}">
                <a16:creationId xmlns:a16="http://schemas.microsoft.com/office/drawing/2014/main" id="{8C3145DD-2CF6-4E32-8045-AA5BF2E8B43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191" y="0"/>
            <a:ext cx="3469869" cy="3617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893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m. brø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ropa_top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184" y="0"/>
            <a:ext cx="9144000" cy="2394118"/>
          </a:xfrm>
          <a:prstGeom prst="rect">
            <a:avLst/>
          </a:prstGeom>
        </p:spPr>
      </p:pic>
      <p:pic>
        <p:nvPicPr>
          <p:cNvPr id="9" name="Picture 8" descr="propa-logoblaa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157" y="608963"/>
            <a:ext cx="2127849" cy="2218159"/>
          </a:xfrm>
          <a:prstGeom prst="rect">
            <a:avLst/>
          </a:prstGeom>
        </p:spPr>
      </p:pic>
      <p:pic>
        <p:nvPicPr>
          <p:cNvPr id="10" name="Picture 9" descr="Propa_logo_cmyk_repro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98" y="5990528"/>
            <a:ext cx="1640255" cy="519800"/>
          </a:xfrm>
          <a:prstGeom prst="rect">
            <a:avLst/>
          </a:prstGeom>
        </p:spPr>
      </p:pic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2275" y="697565"/>
            <a:ext cx="7636338" cy="14749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80000"/>
              </a:lnSpc>
              <a:buNone/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Overskrift</a:t>
            </a:r>
            <a:endParaRPr lang="en-US" dirty="0"/>
          </a:p>
        </p:txBody>
      </p:sp>
      <p:sp>
        <p:nvSpPr>
          <p:cNvPr id="6" name="Content Placeholder 11"/>
          <p:cNvSpPr>
            <a:spLocks noGrp="1"/>
          </p:cNvSpPr>
          <p:nvPr>
            <p:ph sz="quarter" idx="10" hasCustomPrompt="1"/>
          </p:nvPr>
        </p:nvSpPr>
        <p:spPr>
          <a:xfrm>
            <a:off x="318593" y="2599422"/>
            <a:ext cx="7630020" cy="305743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Brødtekst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877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m. brødtek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propa_top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184" y="0"/>
            <a:ext cx="9144000" cy="900112"/>
          </a:xfrm>
          <a:prstGeom prst="rect">
            <a:avLst/>
          </a:prstGeom>
        </p:spPr>
      </p:pic>
      <p:pic>
        <p:nvPicPr>
          <p:cNvPr id="11" name="Picture 10" descr="propa-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232" y="-785124"/>
            <a:ext cx="2439555" cy="2543095"/>
          </a:xfrm>
          <a:prstGeom prst="rect">
            <a:avLst/>
          </a:prstGeom>
        </p:spPr>
      </p:pic>
      <p:pic>
        <p:nvPicPr>
          <p:cNvPr id="12" name="Picture 11" descr="Propa_logo_cmyk_repro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566" y="208652"/>
            <a:ext cx="1753045" cy="555544"/>
          </a:xfrm>
          <a:prstGeom prst="rect">
            <a:avLst/>
          </a:prstGeom>
        </p:spPr>
      </p:pic>
      <p:sp>
        <p:nvSpPr>
          <p:cNvPr id="5" name="Title 9"/>
          <p:cNvSpPr>
            <a:spLocks noGrp="1"/>
          </p:cNvSpPr>
          <p:nvPr>
            <p:ph type="title" hasCustomPrompt="1"/>
          </p:nvPr>
        </p:nvSpPr>
        <p:spPr>
          <a:xfrm>
            <a:off x="322055" y="208653"/>
            <a:ext cx="7640799" cy="691460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8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</a:t>
            </a:r>
            <a:endParaRPr lang="en-US" dirty="0"/>
          </a:p>
        </p:txBody>
      </p:sp>
      <p:sp>
        <p:nvSpPr>
          <p:cNvPr id="6" name="Content Placeholder 11"/>
          <p:cNvSpPr>
            <a:spLocks noGrp="1"/>
          </p:cNvSpPr>
          <p:nvPr>
            <p:ph sz="quarter" idx="10" hasCustomPrompt="1"/>
          </p:nvPr>
        </p:nvSpPr>
        <p:spPr>
          <a:xfrm>
            <a:off x="322055" y="1655061"/>
            <a:ext cx="7632908" cy="446195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Brødtekst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31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m. 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1"/>
          <p:cNvSpPr>
            <a:spLocks noGrp="1"/>
          </p:cNvSpPr>
          <p:nvPr>
            <p:ph sz="quarter" idx="10" hasCustomPrompt="1"/>
          </p:nvPr>
        </p:nvSpPr>
        <p:spPr>
          <a:xfrm>
            <a:off x="322055" y="2783262"/>
            <a:ext cx="7255128" cy="3333750"/>
          </a:xfrm>
          <a:prstGeom prst="rect">
            <a:avLst/>
          </a:prstGeom>
        </p:spPr>
        <p:txBody>
          <a:bodyPr vert="horz"/>
          <a:lstStyle>
            <a:lvl1pPr marL="285750" indent="-285750">
              <a:buFont typeface="Arial"/>
              <a:buChar char="•"/>
              <a:defRPr sz="1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Punktopstilling</a:t>
            </a:r>
            <a:r>
              <a:rPr lang="en-US" dirty="0"/>
              <a:t> 1</a:t>
            </a:r>
          </a:p>
          <a:p>
            <a:pPr lvl="0"/>
            <a:r>
              <a:rPr lang="en-US" dirty="0" err="1"/>
              <a:t>Punktopstilling</a:t>
            </a:r>
            <a:r>
              <a:rPr lang="en-US" dirty="0"/>
              <a:t> 2</a:t>
            </a:r>
          </a:p>
          <a:p>
            <a:pPr lvl="0"/>
            <a:r>
              <a:rPr lang="en-US" dirty="0" err="1"/>
              <a:t>Punktopstilling</a:t>
            </a:r>
            <a:r>
              <a:rPr lang="en-US" dirty="0"/>
              <a:t> 3</a:t>
            </a:r>
          </a:p>
        </p:txBody>
      </p:sp>
      <p:sp>
        <p:nvSpPr>
          <p:cNvPr id="7" name="Title 9"/>
          <p:cNvSpPr txBox="1">
            <a:spLocks/>
          </p:cNvSpPr>
          <p:nvPr userDrawn="1"/>
        </p:nvSpPr>
        <p:spPr>
          <a:xfrm>
            <a:off x="314164" y="1319137"/>
            <a:ext cx="7288292" cy="1237757"/>
          </a:xfrm>
          <a:prstGeom prst="rect">
            <a:avLst/>
          </a:prstGeom>
        </p:spPr>
        <p:txBody>
          <a:bodyPr vert="horz"/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19568F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80000"/>
              </a:lnSpc>
            </a:pPr>
            <a:r>
              <a:rPr lang="da-DK" sz="3200" dirty="0"/>
              <a:t>Overskrift</a:t>
            </a:r>
            <a:endParaRPr lang="en-US" sz="3200" dirty="0"/>
          </a:p>
        </p:txBody>
      </p:sp>
      <p:grpSp>
        <p:nvGrpSpPr>
          <p:cNvPr id="2" name="Gruppe 1"/>
          <p:cNvGrpSpPr/>
          <p:nvPr userDrawn="1"/>
        </p:nvGrpSpPr>
        <p:grpSpPr>
          <a:xfrm>
            <a:off x="0" y="-794406"/>
            <a:ext cx="9144000" cy="2543095"/>
            <a:chOff x="101216" y="-632724"/>
            <a:chExt cx="9144000" cy="2543095"/>
          </a:xfrm>
        </p:grpSpPr>
        <p:pic>
          <p:nvPicPr>
            <p:cNvPr id="8" name="Picture 15" descr="propa_top2.png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16" y="152400"/>
              <a:ext cx="9144000" cy="900112"/>
            </a:xfrm>
            <a:prstGeom prst="rect">
              <a:avLst/>
            </a:prstGeom>
          </p:spPr>
        </p:pic>
        <p:pic>
          <p:nvPicPr>
            <p:cNvPr id="9" name="Picture 10" descr="propa-logo.png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8632" y="-632724"/>
              <a:ext cx="2439555" cy="2543095"/>
            </a:xfrm>
            <a:prstGeom prst="rect">
              <a:avLst/>
            </a:prstGeom>
          </p:spPr>
        </p:pic>
        <p:pic>
          <p:nvPicPr>
            <p:cNvPr id="10" name="Picture 11" descr="Propa_logo_cmyk_repro.eps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0966" y="361052"/>
              <a:ext cx="1753045" cy="5555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2934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m. brødtek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314163" y="1319137"/>
            <a:ext cx="7640799" cy="1237757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80000"/>
              </a:lnSpc>
              <a:defRPr sz="3200">
                <a:solidFill>
                  <a:srgbClr val="19568F"/>
                </a:solidFill>
              </a:defRPr>
            </a:lvl1pPr>
          </a:lstStyle>
          <a:p>
            <a:r>
              <a:rPr lang="da-DK" dirty="0"/>
              <a:t>Overskrift</a:t>
            </a:r>
            <a:endParaRPr lang="en-US" dirty="0"/>
          </a:p>
        </p:txBody>
      </p:sp>
      <p:pic>
        <p:nvPicPr>
          <p:cNvPr id="8" name="Picture 7" descr="Propa_logo_cmyk_repro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98" y="5990528"/>
            <a:ext cx="1640255" cy="519800"/>
          </a:xfrm>
          <a:prstGeom prst="rect">
            <a:avLst/>
          </a:prstGeom>
        </p:spPr>
      </p:pic>
      <p:sp>
        <p:nvSpPr>
          <p:cNvPr id="13" name="Content Placeholder 11"/>
          <p:cNvSpPr>
            <a:spLocks noGrp="1"/>
          </p:cNvSpPr>
          <p:nvPr>
            <p:ph sz="quarter" idx="10" hasCustomPrompt="1"/>
          </p:nvPr>
        </p:nvSpPr>
        <p:spPr>
          <a:xfrm>
            <a:off x="322054" y="2783262"/>
            <a:ext cx="7632907" cy="299189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Brødtekst</a:t>
            </a:r>
            <a:endParaRPr lang="en-US" dirty="0"/>
          </a:p>
        </p:txBody>
      </p:sp>
      <p:pic>
        <p:nvPicPr>
          <p:cNvPr id="6" name="Picture 5" descr="propa-logoblaa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157" y="608963"/>
            <a:ext cx="2127849" cy="221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39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m. punktopstill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9"/>
          <p:cNvSpPr>
            <a:spLocks noGrp="1"/>
          </p:cNvSpPr>
          <p:nvPr>
            <p:ph type="title" hasCustomPrompt="1"/>
          </p:nvPr>
        </p:nvSpPr>
        <p:spPr>
          <a:xfrm>
            <a:off x="314163" y="1319137"/>
            <a:ext cx="7640799" cy="1012901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80000"/>
              </a:lnSpc>
              <a:defRPr sz="3200">
                <a:solidFill>
                  <a:srgbClr val="19568F"/>
                </a:solidFill>
              </a:defRPr>
            </a:lvl1pPr>
          </a:lstStyle>
          <a:p>
            <a:r>
              <a:rPr lang="da-DK" dirty="0"/>
              <a:t>Overskrift</a:t>
            </a:r>
            <a:endParaRPr lang="en-US" dirty="0"/>
          </a:p>
        </p:txBody>
      </p:sp>
      <p:pic>
        <p:nvPicPr>
          <p:cNvPr id="8" name="Picture 7" descr="Propa_logo_cmyk_repro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98" y="5990528"/>
            <a:ext cx="1640255" cy="519800"/>
          </a:xfrm>
          <a:prstGeom prst="rect">
            <a:avLst/>
          </a:prstGeom>
        </p:spPr>
      </p:pic>
      <p:sp>
        <p:nvSpPr>
          <p:cNvPr id="12" name="Content Placeholder 11"/>
          <p:cNvSpPr>
            <a:spLocks noGrp="1"/>
          </p:cNvSpPr>
          <p:nvPr>
            <p:ph sz="quarter" idx="10" hasCustomPrompt="1"/>
          </p:nvPr>
        </p:nvSpPr>
        <p:spPr>
          <a:xfrm>
            <a:off x="322055" y="2509024"/>
            <a:ext cx="7626558" cy="3156764"/>
          </a:xfrm>
          <a:prstGeom prst="rect">
            <a:avLst/>
          </a:prstGeom>
        </p:spPr>
        <p:txBody>
          <a:bodyPr vert="horz"/>
          <a:lstStyle>
            <a:lvl1pPr marL="285750" indent="-285750">
              <a:buFont typeface="Arial"/>
              <a:buChar char="•"/>
              <a:defRPr sz="1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Punktopstilling</a:t>
            </a:r>
            <a:r>
              <a:rPr lang="en-US" dirty="0"/>
              <a:t> 1</a:t>
            </a:r>
          </a:p>
          <a:p>
            <a:pPr lvl="0"/>
            <a:r>
              <a:rPr lang="en-US" dirty="0" err="1"/>
              <a:t>Punktopstilling</a:t>
            </a:r>
            <a:r>
              <a:rPr lang="en-US" dirty="0"/>
              <a:t> 2</a:t>
            </a:r>
          </a:p>
          <a:p>
            <a:pPr lvl="0"/>
            <a:r>
              <a:rPr lang="en-US" dirty="0" err="1"/>
              <a:t>Punktopstilling</a:t>
            </a:r>
            <a:r>
              <a:rPr lang="en-US" dirty="0"/>
              <a:t> 3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pic>
        <p:nvPicPr>
          <p:cNvPr id="7" name="Picture 6" descr="propa-logoblaa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157" y="608963"/>
            <a:ext cx="2127849" cy="221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020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ropa_logo_cmyk_repro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98" y="5990528"/>
            <a:ext cx="1640255" cy="519800"/>
          </a:xfrm>
          <a:prstGeom prst="rect">
            <a:avLst/>
          </a:prstGeom>
        </p:spPr>
      </p:pic>
      <p:pic>
        <p:nvPicPr>
          <p:cNvPr id="9" name="Picture 8" descr="propa-logoblaa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157" y="4881448"/>
            <a:ext cx="2127849" cy="2218159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288892" y="867913"/>
            <a:ext cx="7666072" cy="1237757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80000"/>
              </a:lnSpc>
              <a:defRPr sz="3200">
                <a:solidFill>
                  <a:srgbClr val="19568F"/>
                </a:solidFill>
              </a:defRPr>
            </a:lvl1pPr>
          </a:lstStyle>
          <a:p>
            <a:r>
              <a:rPr lang="da-DK" dirty="0"/>
              <a:t>Overskrift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 hasCustomPrompt="1"/>
          </p:nvPr>
        </p:nvSpPr>
        <p:spPr>
          <a:xfrm>
            <a:off x="303102" y="2332038"/>
            <a:ext cx="3698948" cy="33337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Brødtekst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6016" y="2332038"/>
            <a:ext cx="3698948" cy="33337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Brødtekst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112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brødtekst, bille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ropa_top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184" y="0"/>
            <a:ext cx="9144000" cy="2394118"/>
          </a:xfrm>
          <a:prstGeom prst="rect">
            <a:avLst/>
          </a:prstGeom>
        </p:spPr>
      </p:pic>
      <p:pic>
        <p:nvPicPr>
          <p:cNvPr id="8" name="Picture 7" descr="Propa_logo_cmyk_repro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98" y="5990528"/>
            <a:ext cx="1640255" cy="519800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295210" y="867913"/>
            <a:ext cx="7666104" cy="1237757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8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 hasCustomPrompt="1"/>
          </p:nvPr>
        </p:nvSpPr>
        <p:spPr>
          <a:xfrm>
            <a:off x="309419" y="2723982"/>
            <a:ext cx="3795969" cy="2941806"/>
          </a:xfrm>
          <a:prstGeom prst="rect">
            <a:avLst/>
          </a:prstGeom>
        </p:spPr>
        <p:txBody>
          <a:bodyPr vert="horz"/>
          <a:lstStyle>
            <a:lvl1pPr marL="285750" indent="-285750">
              <a:buFont typeface="Arial"/>
              <a:buChar char="•"/>
              <a:defRPr sz="1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Punktopstilling</a:t>
            </a:r>
            <a:r>
              <a:rPr lang="en-US" dirty="0"/>
              <a:t> 1</a:t>
            </a:r>
          </a:p>
          <a:p>
            <a:pPr lvl="0"/>
            <a:r>
              <a:rPr lang="en-US" dirty="0" err="1"/>
              <a:t>Punktopstilling</a:t>
            </a:r>
            <a:r>
              <a:rPr lang="en-US" dirty="0"/>
              <a:t> 2</a:t>
            </a:r>
          </a:p>
          <a:p>
            <a:pPr lvl="0"/>
            <a:r>
              <a:rPr lang="en-US" dirty="0" err="1"/>
              <a:t>Punktopstilling</a:t>
            </a:r>
            <a:r>
              <a:rPr lang="en-US" dirty="0"/>
              <a:t> 3</a:t>
            </a:r>
          </a:p>
        </p:txBody>
      </p:sp>
      <p:pic>
        <p:nvPicPr>
          <p:cNvPr id="11" name="Picture 10" descr="propa-logoblaa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157" y="608963"/>
            <a:ext cx="2127849" cy="2218159"/>
          </a:xfrm>
          <a:prstGeom prst="rect">
            <a:avLst/>
          </a:prstGeom>
        </p:spPr>
      </p:pic>
      <p:pic>
        <p:nvPicPr>
          <p:cNvPr id="14" name="Picture 13" descr="poloraid_propa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013" y="2013741"/>
            <a:ext cx="4329471" cy="4329471"/>
          </a:xfrm>
          <a:prstGeom prst="rect">
            <a:avLst/>
          </a:prstGeom>
        </p:spPr>
      </p:pic>
      <p:sp>
        <p:nvSpPr>
          <p:cNvPr id="15" name="Content Placeholder 2"/>
          <p:cNvSpPr>
            <a:spLocks noGrp="1"/>
          </p:cNvSpPr>
          <p:nvPr>
            <p:ph sz="half" idx="1" hasCustomPrompt="1"/>
          </p:nvPr>
        </p:nvSpPr>
        <p:spPr>
          <a:xfrm rot="257257">
            <a:off x="4908564" y="2584720"/>
            <a:ext cx="3080717" cy="3053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aseline="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Indsæt billede</a:t>
            </a:r>
          </a:p>
        </p:txBody>
      </p:sp>
    </p:spTree>
    <p:extLst>
      <p:ext uri="{BB962C8B-B14F-4D97-AF65-F5344CB8AC3E}">
        <p14:creationId xmlns:p14="http://schemas.microsoft.com/office/powerpoint/2010/main" val="4236502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verskrift, brødtekst, bille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ropa_top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184" y="0"/>
            <a:ext cx="9144000" cy="2394118"/>
          </a:xfrm>
          <a:prstGeom prst="rect">
            <a:avLst/>
          </a:prstGeom>
        </p:spPr>
      </p:pic>
      <p:pic>
        <p:nvPicPr>
          <p:cNvPr id="8" name="Picture 7" descr="Propa_logo_cmyk_repro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98" y="5990528"/>
            <a:ext cx="1640255" cy="519800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295210" y="867913"/>
            <a:ext cx="7666104" cy="1237757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8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</a:t>
            </a:r>
            <a:endParaRPr lang="en-US" dirty="0"/>
          </a:p>
        </p:txBody>
      </p:sp>
      <p:sp>
        <p:nvSpPr>
          <p:cNvPr id="11" name="Content Placeholder 11"/>
          <p:cNvSpPr>
            <a:spLocks noGrp="1"/>
          </p:cNvSpPr>
          <p:nvPr>
            <p:ph sz="quarter" idx="10" hasCustomPrompt="1"/>
          </p:nvPr>
        </p:nvSpPr>
        <p:spPr>
          <a:xfrm>
            <a:off x="303102" y="2657706"/>
            <a:ext cx="3698948" cy="300808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Brødtekst</a:t>
            </a:r>
            <a:endParaRPr lang="en-US" dirty="0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4256016" y="2657706"/>
            <a:ext cx="3698948" cy="300808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Brødtekst</a:t>
            </a:r>
            <a:endParaRPr lang="en-US" dirty="0"/>
          </a:p>
        </p:txBody>
      </p:sp>
      <p:pic>
        <p:nvPicPr>
          <p:cNvPr id="12" name="Picture 11" descr="propa-logoblaa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157" y="608963"/>
            <a:ext cx="2127849" cy="221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976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skrift, brødtekst, bille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loraid_propa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134" y="1654098"/>
            <a:ext cx="4974682" cy="4974682"/>
          </a:xfrm>
          <a:prstGeom prst="rect">
            <a:avLst/>
          </a:prstGeom>
        </p:spPr>
      </p:pic>
      <p:pic>
        <p:nvPicPr>
          <p:cNvPr id="13" name="Picture 12" descr="propa_top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184" y="0"/>
            <a:ext cx="9144000" cy="2394118"/>
          </a:xfrm>
          <a:prstGeom prst="rect">
            <a:avLst/>
          </a:prstGeom>
        </p:spPr>
      </p:pic>
      <p:pic>
        <p:nvPicPr>
          <p:cNvPr id="8" name="Picture 7" descr="Propa_logo_cmyk_repro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98" y="5990528"/>
            <a:ext cx="1640255" cy="519800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295210" y="867913"/>
            <a:ext cx="7666104" cy="1237757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8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 hasCustomPrompt="1"/>
          </p:nvPr>
        </p:nvSpPr>
        <p:spPr>
          <a:xfrm>
            <a:off x="309419" y="2723982"/>
            <a:ext cx="3795969" cy="2941806"/>
          </a:xfrm>
          <a:prstGeom prst="rect">
            <a:avLst/>
          </a:prstGeom>
        </p:spPr>
        <p:txBody>
          <a:bodyPr vert="horz"/>
          <a:lstStyle>
            <a:lvl1pPr marL="285750" indent="-285750">
              <a:buFont typeface="Arial"/>
              <a:buChar char="•"/>
              <a:defRPr sz="1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Punktopstilling</a:t>
            </a:r>
            <a:r>
              <a:rPr lang="en-US" dirty="0"/>
              <a:t> 1</a:t>
            </a:r>
          </a:p>
          <a:p>
            <a:pPr lvl="0"/>
            <a:r>
              <a:rPr lang="en-US" dirty="0" err="1"/>
              <a:t>Punktopstilling</a:t>
            </a:r>
            <a:r>
              <a:rPr lang="en-US" dirty="0"/>
              <a:t> 2</a:t>
            </a:r>
          </a:p>
          <a:p>
            <a:pPr lvl="0"/>
            <a:r>
              <a:rPr lang="en-US" dirty="0" err="1"/>
              <a:t>Punktopstilling</a:t>
            </a:r>
            <a:r>
              <a:rPr lang="en-US" dirty="0"/>
              <a:t> 3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 hasCustomPrompt="1"/>
          </p:nvPr>
        </p:nvSpPr>
        <p:spPr>
          <a:xfrm rot="257257">
            <a:off x="4550132" y="3067482"/>
            <a:ext cx="4029597" cy="21653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aseline="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/>
              <a:t>Indsæt billede</a:t>
            </a:r>
          </a:p>
        </p:txBody>
      </p:sp>
      <p:pic>
        <p:nvPicPr>
          <p:cNvPr id="14" name="Picture 13" descr="propa-logoblaa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157" y="608963"/>
            <a:ext cx="2127849" cy="221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184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verskrift, brødtekst, bille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ropa_top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184" y="0"/>
            <a:ext cx="9144000" cy="2394118"/>
          </a:xfrm>
          <a:prstGeom prst="rect">
            <a:avLst/>
          </a:prstGeom>
        </p:spPr>
      </p:pic>
      <p:pic>
        <p:nvPicPr>
          <p:cNvPr id="8" name="Picture 7" descr="Propa_logo_cmyk_repro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98" y="5990528"/>
            <a:ext cx="1640255" cy="519800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295210" y="867913"/>
            <a:ext cx="7666104" cy="1237757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8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Overskrift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0" hasCustomPrompt="1"/>
          </p:nvPr>
        </p:nvSpPr>
        <p:spPr>
          <a:xfrm>
            <a:off x="309419" y="2723982"/>
            <a:ext cx="3795969" cy="2941806"/>
          </a:xfrm>
          <a:prstGeom prst="rect">
            <a:avLst/>
          </a:prstGeom>
        </p:spPr>
        <p:txBody>
          <a:bodyPr vert="horz"/>
          <a:lstStyle>
            <a:lvl1pPr marL="285750" indent="-285750">
              <a:buFont typeface="Arial"/>
              <a:buChar char="•"/>
              <a:defRPr sz="1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Punktopstilling</a:t>
            </a:r>
            <a:r>
              <a:rPr lang="en-US" dirty="0"/>
              <a:t> 1</a:t>
            </a:r>
          </a:p>
          <a:p>
            <a:pPr lvl="0"/>
            <a:r>
              <a:rPr lang="en-US" dirty="0" err="1"/>
              <a:t>Punktopstilling</a:t>
            </a:r>
            <a:r>
              <a:rPr lang="en-US" dirty="0"/>
              <a:t> 2</a:t>
            </a:r>
          </a:p>
          <a:p>
            <a:pPr lvl="0"/>
            <a:r>
              <a:rPr lang="en-US" dirty="0" err="1"/>
              <a:t>Punktopstilling</a:t>
            </a:r>
            <a:r>
              <a:rPr lang="en-US" dirty="0"/>
              <a:t> 3</a:t>
            </a:r>
          </a:p>
        </p:txBody>
      </p:sp>
      <p:pic>
        <p:nvPicPr>
          <p:cNvPr id="7" name="Picture 10" descr="propa-logo.png">
            <a:extLst>
              <a:ext uri="{FF2B5EF4-FFF2-40B4-BE49-F238E27FC236}">
                <a16:creationId xmlns:a16="http://schemas.microsoft.com/office/drawing/2014/main" id="{B52AC37B-B744-4019-9BD4-C85DECA6A7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235" y="-47742"/>
            <a:ext cx="2439555" cy="2543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082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27606" y="6207597"/>
            <a:ext cx="13260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>
                <a:latin typeface="Arial"/>
                <a:cs typeface="Arial"/>
              </a:rPr>
              <a:t>www.propa.dk</a:t>
            </a:r>
            <a:endParaRPr lang="en-US"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060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6" r:id="rId4"/>
    <p:sldLayoutId id="2147483651" r:id="rId5"/>
    <p:sldLayoutId id="2147483653" r:id="rId6"/>
    <p:sldLayoutId id="2147483658" r:id="rId7"/>
    <p:sldLayoutId id="2147483655" r:id="rId8"/>
    <p:sldLayoutId id="2147483659" r:id="rId9"/>
    <p:sldLayoutId id="2147483657" r:id="rId10"/>
    <p:sldLayoutId id="214748366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panprostate.org/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 idx="4294967295"/>
          </p:nvPr>
        </p:nvSpPr>
        <p:spPr>
          <a:xfrm>
            <a:off x="368739" y="2374016"/>
            <a:ext cx="7640638" cy="2557837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da-DK" dirty="0">
                <a:solidFill>
                  <a:schemeClr val="bg1"/>
                </a:solidFill>
              </a:rPr>
              <a:t>Frivillig seminar</a:t>
            </a:r>
            <a:br>
              <a:rPr lang="da-DK" dirty="0">
                <a:solidFill>
                  <a:schemeClr val="bg1"/>
                </a:solidFill>
              </a:rPr>
            </a:br>
            <a:r>
              <a:rPr lang="da-DK" dirty="0">
                <a:solidFill>
                  <a:schemeClr val="bg1"/>
                </a:solidFill>
              </a:rPr>
              <a:t>Sundhedsudvalget 2026</a:t>
            </a:r>
          </a:p>
        </p:txBody>
      </p:sp>
    </p:spTree>
    <p:extLst>
      <p:ext uri="{BB962C8B-B14F-4D97-AF65-F5344CB8AC3E}">
        <p14:creationId xmlns:p14="http://schemas.microsoft.com/office/powerpoint/2010/main" val="3157779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>
            <a:extLst>
              <a:ext uri="{FF2B5EF4-FFF2-40B4-BE49-F238E27FC236}">
                <a16:creationId xmlns:a16="http://schemas.microsoft.com/office/drawing/2014/main" id="{BD23AF25-898F-46BB-98CA-D80481AB5C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Sundhedsudvalgets opgave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E7904DE-D7EF-4317-B1F5-12CAC3034A4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da-DK" sz="3200" dirty="0"/>
              <a:t>Holde sig orienteret om relevant udvikling inden for prostatakræft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da-DK" sz="3200" dirty="0"/>
              <a:t>Formidle opnået viden til Hovedbestyrelsen og til Prostatakræftforeningens medlemmer</a:t>
            </a:r>
          </a:p>
        </p:txBody>
      </p:sp>
    </p:spTree>
    <p:extLst>
      <p:ext uri="{BB962C8B-B14F-4D97-AF65-F5344CB8AC3E}">
        <p14:creationId xmlns:p14="http://schemas.microsoft.com/office/powerpoint/2010/main" val="2461030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6A1FC51-3600-4B9D-B2A1-508CB153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Arbejdsområder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56ACEDC9-8154-8003-4A00-A5B8F21C80A0}"/>
              </a:ext>
            </a:extLst>
          </p:cNvPr>
          <p:cNvSpPr txBox="1"/>
          <p:nvPr/>
        </p:nvSpPr>
        <p:spPr>
          <a:xfrm>
            <a:off x="1288026" y="1927123"/>
            <a:ext cx="71775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da-DK" sz="3600" dirty="0"/>
              <a:t>Sundhedssystemet generelt</a:t>
            </a:r>
          </a:p>
          <a:p>
            <a:pPr marL="742950" indent="-742950">
              <a:buFont typeface="+mj-lt"/>
              <a:buAutoNum type="arabicPeriod"/>
            </a:pPr>
            <a:r>
              <a:rPr lang="da-DK" sz="3600" dirty="0"/>
              <a:t>Diagnose/tidlig opsporing</a:t>
            </a:r>
          </a:p>
          <a:p>
            <a:pPr marL="742950" indent="-742950">
              <a:buFont typeface="+mj-lt"/>
              <a:buAutoNum type="arabicPeriod"/>
            </a:pPr>
            <a:r>
              <a:rPr lang="da-DK" sz="3600" dirty="0"/>
              <a:t>Helbredende behandling</a:t>
            </a:r>
          </a:p>
          <a:p>
            <a:pPr marL="742950" indent="-742950">
              <a:buFont typeface="+mj-lt"/>
              <a:buAutoNum type="arabicPeriod"/>
            </a:pPr>
            <a:r>
              <a:rPr lang="da-DK" sz="3600" dirty="0"/>
              <a:t>Livslang behandling</a:t>
            </a:r>
          </a:p>
          <a:p>
            <a:pPr marL="742950" indent="-742950">
              <a:buFont typeface="+mj-lt"/>
              <a:buAutoNum type="arabicPeriod"/>
            </a:pPr>
            <a:r>
              <a:rPr lang="da-DK" sz="3600" dirty="0"/>
              <a:t>Senfølger</a:t>
            </a:r>
          </a:p>
          <a:p>
            <a:pPr marL="742950" indent="-742950">
              <a:buFont typeface="+mj-lt"/>
              <a:buAutoNum type="arabicPeriod"/>
            </a:pPr>
            <a:r>
              <a:rPr lang="da-DK" sz="3600" dirty="0"/>
              <a:t>Pårørende</a:t>
            </a:r>
          </a:p>
        </p:txBody>
      </p:sp>
    </p:spTree>
    <p:extLst>
      <p:ext uri="{BB962C8B-B14F-4D97-AF65-F5344CB8AC3E}">
        <p14:creationId xmlns:p14="http://schemas.microsoft.com/office/powerpoint/2010/main" val="1784247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49A41E-C247-155C-7699-FB45A1647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Hvem er vi i Sundhedsudvalget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2330C26-6CE5-D8D9-927B-6D480897350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a-DK" b="1" dirty="0"/>
              <a:t> </a:t>
            </a:r>
            <a:br>
              <a:rPr lang="da-DK" dirty="0"/>
            </a:br>
            <a:r>
              <a:rPr lang="da-DK" sz="2800" dirty="0"/>
              <a:t>Svend Bie</a:t>
            </a:r>
            <a:br>
              <a:rPr lang="da-DK" sz="2800" dirty="0"/>
            </a:br>
            <a:r>
              <a:rPr lang="da-DK" sz="2800" dirty="0"/>
              <a:t>Finn L. Hansen</a:t>
            </a:r>
            <a:br>
              <a:rPr lang="da-DK" sz="2800" dirty="0"/>
            </a:br>
            <a:r>
              <a:rPr lang="da-DK" sz="2800" dirty="0"/>
              <a:t>Ib Groth Clausen		Medicinrådets fagudvalg</a:t>
            </a:r>
            <a:br>
              <a:rPr lang="da-DK" sz="2800" dirty="0"/>
            </a:br>
            <a:r>
              <a:rPr lang="da-DK" sz="2800" dirty="0"/>
              <a:t>Bo Madsen				Medicinrådets fagudvalg, 								</a:t>
            </a:r>
            <a:r>
              <a:rPr lang="da-DK" sz="2800" dirty="0" err="1"/>
              <a:t>OUMOs</a:t>
            </a:r>
            <a:r>
              <a:rPr lang="da-DK" sz="2800" dirty="0"/>
              <a:t> hovedbestyrelse, 							</a:t>
            </a:r>
            <a:r>
              <a:rPr lang="da-DK" sz="2800" dirty="0" err="1"/>
              <a:t>EAUs</a:t>
            </a:r>
            <a:r>
              <a:rPr lang="da-DK" sz="2800" dirty="0"/>
              <a:t> medicinudvalg</a:t>
            </a:r>
            <a:br>
              <a:rPr lang="da-DK" sz="2800" dirty="0"/>
            </a:br>
            <a:r>
              <a:rPr lang="da-DK" sz="2800" dirty="0"/>
              <a:t>Charlotte Petersen	Urologisk </a:t>
            </a:r>
            <a:r>
              <a:rPr lang="da-DK" sz="2800" dirty="0" err="1"/>
              <a:t>sygep</a:t>
            </a:r>
            <a:r>
              <a:rPr lang="da-DK" sz="2800" dirty="0"/>
              <a:t>. OUH</a:t>
            </a:r>
            <a:br>
              <a:rPr lang="da-DK" sz="2800" dirty="0"/>
            </a:br>
            <a:r>
              <a:rPr lang="da-DK" sz="2800" dirty="0"/>
              <a:t>Torben Brøchner		Kirurg, urolog, OUH</a:t>
            </a:r>
            <a:br>
              <a:rPr lang="da-DK" dirty="0"/>
            </a:br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28192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CC11AA-6687-BE4A-BDB1-421CED89A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Sundhedssystemet generelt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5B0378EC-9EE4-F199-EF51-1FAA781FE6C8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322263" y="1859118"/>
            <a:ext cx="7632700" cy="405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838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0D0178-AEB7-A386-935F-D35F4FD8D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Psykisk sygdom og kræft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DB070E43-BCF4-C43C-A96D-66E1C3AC9E1D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751260" y="1430216"/>
            <a:ext cx="6782388" cy="3063505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7C42D447-1D73-CFD2-E752-BEB8EFB0E3D0}"/>
              </a:ext>
            </a:extLst>
          </p:cNvPr>
          <p:cNvSpPr txBox="1"/>
          <p:nvPr/>
        </p:nvSpPr>
        <p:spPr>
          <a:xfrm>
            <a:off x="751260" y="4762214"/>
            <a:ext cx="67950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800" dirty="0"/>
              <a:t>Overrepræsentation af prostatakræftramte: 2</a:t>
            </a:r>
          </a:p>
        </p:txBody>
      </p:sp>
    </p:spTree>
    <p:extLst>
      <p:ext uri="{BB962C8B-B14F-4D97-AF65-F5344CB8AC3E}">
        <p14:creationId xmlns:p14="http://schemas.microsoft.com/office/powerpoint/2010/main" val="3072145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31841A-C607-9F19-9794-BE4A9A9DD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45" y="49902"/>
            <a:ext cx="7640799" cy="691460"/>
          </a:xfrm>
        </p:spPr>
        <p:txBody>
          <a:bodyPr/>
          <a:lstStyle/>
          <a:p>
            <a:r>
              <a:rPr lang="da-DK" dirty="0"/>
              <a:t>Rigshospitalets undersøgelse af</a:t>
            </a:r>
            <a:br>
              <a:rPr lang="da-DK" dirty="0"/>
            </a:br>
            <a:r>
              <a:rPr lang="da-DK" dirty="0"/>
              <a:t>PSA test: 8 ud af 10 PSA-testes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A91B2E5B-719A-2F6F-5418-9FBF43F7CD3A}"/>
              </a:ext>
            </a:extLst>
          </p:cNvPr>
          <p:cNvGraphicFramePr>
            <a:graphicFrameLocks noGrp="1"/>
          </p:cNvGraphicFramePr>
          <p:nvPr>
            <p:ph sz="quarter" idx="10"/>
          </p:nvPr>
        </p:nvGraphicFramePr>
        <p:xfrm>
          <a:off x="322263" y="1655763"/>
          <a:ext cx="7632700" cy="4460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0797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78F8C-EB65-9BC7-0EC3-9622BB3A1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2-3-4-5.test</a:t>
            </a:r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6C66985A-21B7-7F91-18D3-3A69A61435A0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452284" y="900112"/>
            <a:ext cx="7865806" cy="536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532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E9C276-DE14-6B0B-78E6-CD10B16DF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263" y="80834"/>
            <a:ext cx="7640799" cy="691460"/>
          </a:xfrm>
        </p:spPr>
        <p:txBody>
          <a:bodyPr/>
          <a:lstStyle/>
          <a:p>
            <a:r>
              <a:rPr lang="da-DK" dirty="0"/>
              <a:t>Samtlige PSA i forskellige aldersgrupper –</a:t>
            </a:r>
            <a:r>
              <a:rPr lang="da-DK"/>
              <a:t>uden diagnose</a:t>
            </a:r>
            <a:br>
              <a:rPr lang="da-DK" dirty="0"/>
            </a:br>
            <a:r>
              <a:rPr lang="da-DK" dirty="0"/>
              <a:t>uden diagnose</a:t>
            </a:r>
          </a:p>
        </p:txBody>
      </p:sp>
      <p:graphicFrame>
        <p:nvGraphicFramePr>
          <p:cNvPr id="8" name="Pladsholder til indhold 7">
            <a:extLst>
              <a:ext uri="{FF2B5EF4-FFF2-40B4-BE49-F238E27FC236}">
                <a16:creationId xmlns:a16="http://schemas.microsoft.com/office/drawing/2014/main" id="{181BB8D7-0128-DA51-7E15-CF303878F11A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856391282"/>
              </p:ext>
            </p:extLst>
          </p:nvPr>
        </p:nvGraphicFramePr>
        <p:xfrm>
          <a:off x="583918" y="1311633"/>
          <a:ext cx="7976164" cy="4726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8082">
                  <a:extLst>
                    <a:ext uri="{9D8B030D-6E8A-4147-A177-3AD203B41FA5}">
                      <a16:colId xmlns:a16="http://schemas.microsoft.com/office/drawing/2014/main" val="1958894599"/>
                    </a:ext>
                  </a:extLst>
                </a:gridCol>
                <a:gridCol w="3988082">
                  <a:extLst>
                    <a:ext uri="{9D8B030D-6E8A-4147-A177-3AD203B41FA5}">
                      <a16:colId xmlns:a16="http://schemas.microsoft.com/office/drawing/2014/main" val="2421039944"/>
                    </a:ext>
                  </a:extLst>
                </a:gridCol>
              </a:tblGrid>
              <a:tr h="648272">
                <a:tc>
                  <a:txBody>
                    <a:bodyPr/>
                    <a:lstStyle/>
                    <a:p>
                      <a:r>
                        <a:rPr lang="da-DK" sz="3200" dirty="0"/>
                        <a:t>Alder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3200" dirty="0"/>
                        <a:t>Test per 100.000 mænd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241770"/>
                  </a:ext>
                </a:extLst>
              </a:tr>
              <a:tr h="648272">
                <a:tc>
                  <a:txBody>
                    <a:bodyPr/>
                    <a:lstStyle/>
                    <a:p>
                      <a:r>
                        <a:rPr lang="da-DK" sz="3200" dirty="0"/>
                        <a:t>Under 50 år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3200" dirty="0"/>
                        <a:t>4000 test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582385"/>
                  </a:ext>
                </a:extLst>
              </a:tr>
              <a:tr h="648272">
                <a:tc>
                  <a:txBody>
                    <a:bodyPr/>
                    <a:lstStyle/>
                    <a:p>
                      <a:r>
                        <a:rPr lang="da-DK" sz="3200" dirty="0"/>
                        <a:t>50 - 59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3200" dirty="0"/>
                        <a:t>8000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683094"/>
                  </a:ext>
                </a:extLst>
              </a:tr>
              <a:tr h="648272">
                <a:tc>
                  <a:txBody>
                    <a:bodyPr/>
                    <a:lstStyle/>
                    <a:p>
                      <a:r>
                        <a:rPr lang="da-DK" sz="3200" dirty="0"/>
                        <a:t>60 – 69 (svarer til gennemsnit)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3200" dirty="0"/>
                        <a:t>15000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196897"/>
                  </a:ext>
                </a:extLst>
              </a:tr>
              <a:tr h="648272">
                <a:tc>
                  <a:txBody>
                    <a:bodyPr/>
                    <a:lstStyle/>
                    <a:p>
                      <a:r>
                        <a:rPr lang="da-DK" sz="3200" dirty="0"/>
                        <a:t>70 - 79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3200" dirty="0"/>
                        <a:t>23000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646554"/>
                  </a:ext>
                </a:extLst>
              </a:tr>
              <a:tr h="648272">
                <a:tc>
                  <a:txBody>
                    <a:bodyPr/>
                    <a:lstStyle/>
                    <a:p>
                      <a:r>
                        <a:rPr lang="da-DK" sz="3200" dirty="0"/>
                        <a:t>80 og derover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3200" dirty="0"/>
                        <a:t>25000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580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5967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9841BD-FE0B-EA3E-42F1-1C9033E02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Kan man nøjes med 1 </a:t>
            </a:r>
            <a:r>
              <a:rPr lang="da-DK" dirty="0" err="1"/>
              <a:t>psa</a:t>
            </a:r>
            <a:r>
              <a:rPr lang="da-DK" dirty="0"/>
              <a:t>-test?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9E626A0C-C409-FEC0-500D-A3708F2BCBB0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96645" y="900113"/>
            <a:ext cx="6961239" cy="521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491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CAE830-3153-9707-7F8F-F09F759B7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Susannes poster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2BF2DE6-48ED-7711-B94B-506BF08233E0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432618" y="1002890"/>
            <a:ext cx="7954297" cy="523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622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4F0DD5-7C1D-C34E-FBBE-9C544D632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 mange får 1. test nu?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FE14921-30B1-7191-661F-77AB49F1FF4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a-DK" sz="3200" dirty="0"/>
              <a:t>Kun 1. PSA test – uden forudgående diagnose:  32 procent</a:t>
            </a:r>
          </a:p>
          <a:p>
            <a:r>
              <a:rPr lang="da-DK" sz="3200" dirty="0"/>
              <a:t>Kun 1. eller 2. test – uden forudgående diagnose: 47 procent</a:t>
            </a:r>
          </a:p>
          <a:p>
            <a:endParaRPr lang="da-DK" sz="3200" dirty="0"/>
          </a:p>
          <a:p>
            <a:r>
              <a:rPr lang="da-DK" sz="3200" dirty="0"/>
              <a:t>Mere end halvdelen af alle de mænd, der bliver testet i løbet af livet (84 procent) nøjes med en eller to test.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9405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690D71-6A05-96F1-3864-751329666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fortæller 1. PSA</a:t>
            </a:r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C9B7FE45-A9A0-64F4-42C7-2988D1386039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012336544"/>
              </p:ext>
            </p:extLst>
          </p:nvPr>
        </p:nvGraphicFramePr>
        <p:xfrm>
          <a:off x="636895" y="2697982"/>
          <a:ext cx="7632699" cy="2357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4233">
                  <a:extLst>
                    <a:ext uri="{9D8B030D-6E8A-4147-A177-3AD203B41FA5}">
                      <a16:colId xmlns:a16="http://schemas.microsoft.com/office/drawing/2014/main" val="86423226"/>
                    </a:ext>
                  </a:extLst>
                </a:gridCol>
                <a:gridCol w="2544233">
                  <a:extLst>
                    <a:ext uri="{9D8B030D-6E8A-4147-A177-3AD203B41FA5}">
                      <a16:colId xmlns:a16="http://schemas.microsoft.com/office/drawing/2014/main" val="3909876648"/>
                    </a:ext>
                  </a:extLst>
                </a:gridCol>
                <a:gridCol w="2544233">
                  <a:extLst>
                    <a:ext uri="{9D8B030D-6E8A-4147-A177-3AD203B41FA5}">
                      <a16:colId xmlns:a16="http://schemas.microsoft.com/office/drawing/2014/main" val="724251614"/>
                    </a:ext>
                  </a:extLst>
                </a:gridCol>
              </a:tblGrid>
              <a:tr h="986170">
                <a:tc>
                  <a:txBody>
                    <a:bodyPr/>
                    <a:lstStyle/>
                    <a:p>
                      <a:r>
                        <a:rPr lang="da-DK" sz="2800" dirty="0"/>
                        <a:t>1. PSA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800" dirty="0"/>
                        <a:t>Hvor mange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800" dirty="0"/>
                        <a:t>Risiko for pc</a:t>
                      </a:r>
                    </a:p>
                    <a:p>
                      <a:r>
                        <a:rPr lang="da-DK" sz="2800" dirty="0"/>
                        <a:t>(</a:t>
                      </a:r>
                      <a:r>
                        <a:rPr lang="da-DK" sz="2800" dirty="0" err="1"/>
                        <a:t>gleason</a:t>
                      </a:r>
                      <a:r>
                        <a:rPr lang="da-DK" sz="2800" dirty="0"/>
                        <a:t> 6 eller ISUP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020482"/>
                  </a:ext>
                </a:extLst>
              </a:tr>
              <a:tr h="986170">
                <a:tc>
                  <a:txBody>
                    <a:bodyPr/>
                    <a:lstStyle/>
                    <a:p>
                      <a:r>
                        <a:rPr lang="da-DK" sz="2800" dirty="0"/>
                        <a:t>Under 1,0  </a:t>
                      </a:r>
                      <a:r>
                        <a:rPr lang="da-DK" sz="2800" dirty="0" err="1"/>
                        <a:t>ng</a:t>
                      </a:r>
                      <a:r>
                        <a:rPr lang="da-DK" sz="2800" dirty="0"/>
                        <a:t>/ml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800" dirty="0"/>
                        <a:t>43 procent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sz="2800" dirty="0"/>
                        <a:t>0,24 procent til 1, 4 procent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5689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9330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E2D0C5-99B5-85A5-615A-53144798A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overdiagnostik?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7471915-A662-45CF-A036-CF741FDB5DB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fontAlgn="base"/>
            <a:r>
              <a:rPr lang="da-DK" sz="3200" b="1" dirty="0"/>
              <a:t>Overdiagnostik</a:t>
            </a:r>
            <a:r>
              <a:rPr lang="da-DK" sz="3200" dirty="0"/>
              <a:t> betyder, at man finder en kræftsygdom, som </a:t>
            </a:r>
            <a:r>
              <a:rPr lang="da-DK" sz="3200" i="1" dirty="0"/>
              <a:t>ikke ville have givet symptomer eller påvirket mandens livslængde</a:t>
            </a:r>
            <a:r>
              <a:rPr lang="da-DK" sz="3200" dirty="0"/>
              <a:t>, hvis den aldrig var blevet opdaget. Det er især relevant ved prostatakræft, hvor PSA‑screening kan identificere meget langsomt voksende tumorer, som aldrig ville have gjort skade.</a:t>
            </a:r>
          </a:p>
          <a:p>
            <a:pPr fontAlgn="base"/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92754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A8E700-4A9F-0F87-773E-B203C249E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 stor er overdiagnostikken 1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D049D39-1BF4-EFFE-3D01-120B88A2CCC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a-DK" sz="3200" dirty="0"/>
              <a:t>Udbredt anvendelse (af PSA test) er kendt for at øge skade og overdiagnostik op til 40 procent.</a:t>
            </a:r>
          </a:p>
          <a:p>
            <a:endParaRPr lang="da-DK" sz="3200" dirty="0"/>
          </a:p>
          <a:p>
            <a:r>
              <a:rPr lang="da-DK" sz="3200" dirty="0"/>
              <a:t>Kilde: Rigshospitalets undersøgelse 2026</a:t>
            </a:r>
          </a:p>
        </p:txBody>
      </p:sp>
    </p:spTree>
    <p:extLst>
      <p:ext uri="{BB962C8B-B14F-4D97-AF65-F5344CB8AC3E}">
        <p14:creationId xmlns:p14="http://schemas.microsoft.com/office/powerpoint/2010/main" val="1216273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468568-A82A-42CF-2880-E2CE6E47E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 stor er overdiagnostikken?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AE3DCB71-0647-29F0-96C2-A8216DA9C7DD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518799" y="2819308"/>
            <a:ext cx="8448220" cy="284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33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A95DF4-3CE4-593D-A49C-52C686BE6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 stor er overdiagnostikken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260DCAB-44FB-2572-BCE1-F50FEA10930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41F83F04-1067-F747-4385-5179FA492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795" y="1249490"/>
            <a:ext cx="4330268" cy="486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871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74A4B-FDE0-09E2-C6AC-A72B2B7AD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210" y="49528"/>
            <a:ext cx="7640799" cy="691460"/>
          </a:xfrm>
        </p:spPr>
        <p:txBody>
          <a:bodyPr/>
          <a:lstStyle/>
          <a:p>
            <a:r>
              <a:rPr lang="da-DK" dirty="0"/>
              <a:t>Første danske doktor i Aktiv Overvågning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CB4B1AA-A05B-CFDA-2C47-1207939C90B1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799303" y="924232"/>
            <a:ext cx="3805084" cy="4813789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468CCA97-97A3-5EE8-58F4-9D0EABDE57C9}"/>
              </a:ext>
            </a:extLst>
          </p:cNvPr>
          <p:cNvSpPr txBox="1"/>
          <p:nvPr/>
        </p:nvSpPr>
        <p:spPr>
          <a:xfrm>
            <a:off x="6243484" y="2320413"/>
            <a:ext cx="223192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Frederik Ferløv Thomsen</a:t>
            </a:r>
          </a:p>
          <a:p>
            <a:r>
              <a:rPr lang="da-DK" dirty="0"/>
              <a:t>Roskilde Sygehus</a:t>
            </a:r>
          </a:p>
          <a:p>
            <a:endParaRPr lang="da-DK" dirty="0"/>
          </a:p>
          <a:p>
            <a:endParaRPr lang="da-DK" dirty="0"/>
          </a:p>
          <a:p>
            <a:r>
              <a:rPr lang="da-DK" dirty="0"/>
              <a:t>20-25 procent af </a:t>
            </a:r>
            <a:r>
              <a:rPr lang="da-DK" dirty="0" err="1"/>
              <a:t>nydiagnosticerede</a:t>
            </a:r>
            <a:r>
              <a:rPr lang="da-DK" dirty="0"/>
              <a:t> kommer i Aktiv Overvågning.</a:t>
            </a:r>
          </a:p>
        </p:txBody>
      </p:sp>
    </p:spTree>
    <p:extLst>
      <p:ext uri="{BB962C8B-B14F-4D97-AF65-F5344CB8AC3E}">
        <p14:creationId xmlns:p14="http://schemas.microsoft.com/office/powerpoint/2010/main" val="30138851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C2DC3E-D709-75AF-ED7A-B2AF07286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42" y="89400"/>
            <a:ext cx="7640799" cy="691460"/>
          </a:xfrm>
        </p:spPr>
        <p:txBody>
          <a:bodyPr/>
          <a:lstStyle/>
          <a:p>
            <a:r>
              <a:rPr lang="da-DK" dirty="0"/>
              <a:t>Genetisk fingeraftryk afslører prostatakræfts aggressivitet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BE94180C-BD64-690D-211D-405DB8CD38BF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739798" y="1695260"/>
            <a:ext cx="6797629" cy="438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787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865CDA-D76B-B6A1-035A-36BAF7086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viser forskningen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40B0A9B-02E8-AA2E-8E94-0608C1F32DE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22055" y="1655061"/>
            <a:ext cx="7632908" cy="4667081"/>
          </a:xfrm>
        </p:spPr>
        <p:txBody>
          <a:bodyPr/>
          <a:lstStyle/>
          <a:p>
            <a:r>
              <a:rPr lang="da-DK" sz="2400" dirty="0"/>
              <a:t>Otte former for genetiske fingeraftryk kan forklare 85 procent af alle tilfælde af prostatakræft.</a:t>
            </a:r>
          </a:p>
          <a:p>
            <a:r>
              <a:rPr lang="da-DK" sz="2400" dirty="0"/>
              <a:t>Fire af de otte mønstre viste særlig stor aggressivitet</a:t>
            </a:r>
          </a:p>
          <a:p>
            <a:endParaRPr lang="da-DK" dirty="0"/>
          </a:p>
          <a:p>
            <a:r>
              <a:rPr lang="da-DK" b="1" dirty="0"/>
              <a:t>Om studiet</a:t>
            </a:r>
            <a:endParaRPr lang="da-DK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600" dirty="0"/>
              <a:t>Forskere fra bl.a. Københavns Universitet, Rigshospitalet, Ontario Institute for Cancer Research i Canada, </a:t>
            </a:r>
            <a:r>
              <a:rPr lang="da-DK" sz="1600" dirty="0" err="1"/>
              <a:t>Centro</a:t>
            </a:r>
            <a:r>
              <a:rPr lang="da-DK" sz="1600" dirty="0"/>
              <a:t> Nacional de </a:t>
            </a:r>
            <a:r>
              <a:rPr lang="da-DK" sz="1600" dirty="0" err="1"/>
              <a:t>Investigaciones</a:t>
            </a:r>
            <a:r>
              <a:rPr lang="da-DK" sz="1600" dirty="0"/>
              <a:t> </a:t>
            </a:r>
            <a:r>
              <a:rPr lang="da-DK" sz="1600" dirty="0" err="1"/>
              <a:t>Oncológicas</a:t>
            </a:r>
            <a:r>
              <a:rPr lang="da-DK" sz="1600" dirty="0"/>
              <a:t> i Spanien og </a:t>
            </a:r>
            <a:r>
              <a:rPr lang="da-DK" sz="1600" dirty="0" err="1"/>
              <a:t>Universität</a:t>
            </a:r>
            <a:r>
              <a:rPr lang="da-DK" sz="1600" dirty="0"/>
              <a:t> </a:t>
            </a:r>
            <a:r>
              <a:rPr lang="da-DK" sz="1600" dirty="0" err="1"/>
              <a:t>Konstanz</a:t>
            </a:r>
            <a:r>
              <a:rPr lang="da-DK" sz="1600" dirty="0"/>
              <a:t> i Tyskland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600" dirty="0"/>
              <a:t>Bygger på knap 1.000 patienter fra det internationale forskningsprojekt </a:t>
            </a:r>
            <a:r>
              <a:rPr lang="da-DK" sz="1600" dirty="0">
                <a:hlinkClick r:id="rId2"/>
              </a:rPr>
              <a:t>Pan </a:t>
            </a:r>
            <a:r>
              <a:rPr lang="da-DK" sz="1600" dirty="0" err="1">
                <a:hlinkClick r:id="rId2"/>
              </a:rPr>
              <a:t>Prostate</a:t>
            </a:r>
            <a:r>
              <a:rPr lang="da-DK" sz="1600" dirty="0">
                <a:hlinkClick r:id="rId2"/>
              </a:rPr>
              <a:t> Cancer Group</a:t>
            </a:r>
            <a:endParaRPr lang="da-DK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600" dirty="0"/>
              <a:t>Største </a:t>
            </a:r>
            <a:r>
              <a:rPr lang="da-DK" sz="1600" dirty="0" err="1"/>
              <a:t>helgenomstudie</a:t>
            </a:r>
            <a:r>
              <a:rPr lang="da-DK" sz="1600" dirty="0"/>
              <a:t> af prostatakræft til dato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600" dirty="0"/>
              <a:t>Otte genetiske fingeraftryk forklarer ca. 85% af tilfældene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600" dirty="0"/>
              <a:t>De resterende 15% af tilfældene er mindre aggressive former for prostatakræft</a:t>
            </a:r>
          </a:p>
          <a:p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18C16A21-9D9C-2528-E3D2-D57FA45C516E}"/>
              </a:ext>
            </a:extLst>
          </p:cNvPr>
          <p:cNvSpPr txBox="1"/>
          <p:nvPr/>
        </p:nvSpPr>
        <p:spPr>
          <a:xfrm>
            <a:off x="511277" y="5879690"/>
            <a:ext cx="70908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Vigtigt: Der kommer til at gå år inden det er klar til brug</a:t>
            </a:r>
          </a:p>
        </p:txBody>
      </p:sp>
    </p:spTree>
    <p:extLst>
      <p:ext uri="{BB962C8B-B14F-4D97-AF65-F5344CB8AC3E}">
        <p14:creationId xmlns:p14="http://schemas.microsoft.com/office/powerpoint/2010/main" val="1025893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285007-D73F-ABFB-8745-82FEDCBBA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Bedre nervebevarelse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9E0868B-B32C-0A1A-7208-67212EB63CE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00713" y="1198024"/>
            <a:ext cx="7632908" cy="4461951"/>
          </a:xfrm>
        </p:spPr>
        <p:txBody>
          <a:bodyPr/>
          <a:lstStyle/>
          <a:p>
            <a:r>
              <a:rPr lang="da-DK" sz="2400" dirty="0"/>
              <a:t>3 gode nyheder:</a:t>
            </a:r>
          </a:p>
          <a:p>
            <a:endParaRPr lang="da-DK" sz="2400" dirty="0"/>
          </a:p>
          <a:p>
            <a:pPr marL="342900" indent="-342900">
              <a:buFont typeface="+mj-lt"/>
              <a:buAutoNum type="arabicPeriod"/>
            </a:pPr>
            <a:r>
              <a:rPr lang="da-DK" sz="2400" dirty="0"/>
              <a:t>Stort randomiseret forsøg anerkender betydelig gevinst for nervebevarelse ved at undersøge, om man har fået al kræft med </a:t>
            </a:r>
            <a:r>
              <a:rPr lang="da-DK" sz="2400" b="1" dirty="0"/>
              <a:t>under </a:t>
            </a:r>
            <a:r>
              <a:rPr lang="da-DK" sz="2400" dirty="0"/>
              <a:t>operationen.</a:t>
            </a:r>
          </a:p>
          <a:p>
            <a:pPr marL="342900" indent="-342900">
              <a:buFont typeface="+mj-lt"/>
              <a:buAutoNum type="arabicPeriod"/>
            </a:pPr>
            <a:endParaRPr lang="da-DK" sz="2400" dirty="0"/>
          </a:p>
          <a:p>
            <a:pPr marL="342900" indent="-342900">
              <a:buFont typeface="+mj-lt"/>
              <a:buAutoNum type="arabicPeriod"/>
            </a:pPr>
            <a:r>
              <a:rPr lang="da-DK" sz="2400" dirty="0"/>
              <a:t>Ny scanner udviklet, der kan undersøge om man har fået al kræft med på få minutter – under operationen.</a:t>
            </a:r>
          </a:p>
          <a:p>
            <a:pPr marL="342900" indent="-342900">
              <a:buFont typeface="+mj-lt"/>
              <a:buAutoNum type="arabicPeriod"/>
            </a:pPr>
            <a:endParaRPr lang="da-DK" sz="2400" dirty="0"/>
          </a:p>
          <a:p>
            <a:pPr marL="342900" indent="-342900">
              <a:buFont typeface="+mj-lt"/>
              <a:buAutoNum type="arabicPeriod"/>
            </a:pPr>
            <a:r>
              <a:rPr lang="da-DK" sz="2400" dirty="0"/>
              <a:t>Odense Universitetshospital har fået bevilget penge til en sådan scanner.</a:t>
            </a:r>
          </a:p>
        </p:txBody>
      </p:sp>
    </p:spTree>
    <p:extLst>
      <p:ext uri="{BB962C8B-B14F-4D97-AF65-F5344CB8AC3E}">
        <p14:creationId xmlns:p14="http://schemas.microsoft.com/office/powerpoint/2010/main" val="22907214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A920CE-B52F-8BF7-FDD8-2A7EA43FB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Intraoperativ analyse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156C08CA-16F5-33AA-111F-B7A2A2BA1C98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523617" y="1665595"/>
            <a:ext cx="5229991" cy="446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475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7BBF46-AB59-A0BD-1B88-6F05DBD0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29" y="110330"/>
            <a:ext cx="7640799" cy="691460"/>
          </a:xfrm>
        </p:spPr>
        <p:txBody>
          <a:bodyPr/>
          <a:lstStyle/>
          <a:p>
            <a:r>
              <a:rPr lang="da-DK" dirty="0"/>
              <a:t>Hvor gamle bliver de, </a:t>
            </a:r>
            <a:br>
              <a:rPr lang="da-DK" dirty="0"/>
            </a:br>
            <a:r>
              <a:rPr lang="da-DK" dirty="0"/>
              <a:t>der dør af PC</a:t>
            </a: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CB160145-FD17-A3D1-AE27-086A85FDFCAF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710451882"/>
              </p:ext>
            </p:extLst>
          </p:nvPr>
        </p:nvGraphicFramePr>
        <p:xfrm>
          <a:off x="825910" y="3165979"/>
          <a:ext cx="7492180" cy="32537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2116">
                  <a:extLst>
                    <a:ext uri="{9D8B030D-6E8A-4147-A177-3AD203B41FA5}">
                      <a16:colId xmlns:a16="http://schemas.microsoft.com/office/drawing/2014/main" val="404839257"/>
                    </a:ext>
                  </a:extLst>
                </a:gridCol>
                <a:gridCol w="496243">
                  <a:extLst>
                    <a:ext uri="{9D8B030D-6E8A-4147-A177-3AD203B41FA5}">
                      <a16:colId xmlns:a16="http://schemas.microsoft.com/office/drawing/2014/main" val="973923534"/>
                    </a:ext>
                  </a:extLst>
                </a:gridCol>
                <a:gridCol w="780157">
                  <a:extLst>
                    <a:ext uri="{9D8B030D-6E8A-4147-A177-3AD203B41FA5}">
                      <a16:colId xmlns:a16="http://schemas.microsoft.com/office/drawing/2014/main" val="52605997"/>
                    </a:ext>
                  </a:extLst>
                </a:gridCol>
                <a:gridCol w="780157">
                  <a:extLst>
                    <a:ext uri="{9D8B030D-6E8A-4147-A177-3AD203B41FA5}">
                      <a16:colId xmlns:a16="http://schemas.microsoft.com/office/drawing/2014/main" val="1003176496"/>
                    </a:ext>
                  </a:extLst>
                </a:gridCol>
                <a:gridCol w="780157">
                  <a:extLst>
                    <a:ext uri="{9D8B030D-6E8A-4147-A177-3AD203B41FA5}">
                      <a16:colId xmlns:a16="http://schemas.microsoft.com/office/drawing/2014/main" val="1604688588"/>
                    </a:ext>
                  </a:extLst>
                </a:gridCol>
                <a:gridCol w="777731">
                  <a:extLst>
                    <a:ext uri="{9D8B030D-6E8A-4147-A177-3AD203B41FA5}">
                      <a16:colId xmlns:a16="http://schemas.microsoft.com/office/drawing/2014/main" val="3704396171"/>
                    </a:ext>
                  </a:extLst>
                </a:gridCol>
                <a:gridCol w="778944">
                  <a:extLst>
                    <a:ext uri="{9D8B030D-6E8A-4147-A177-3AD203B41FA5}">
                      <a16:colId xmlns:a16="http://schemas.microsoft.com/office/drawing/2014/main" val="2900362663"/>
                    </a:ext>
                  </a:extLst>
                </a:gridCol>
                <a:gridCol w="778944">
                  <a:extLst>
                    <a:ext uri="{9D8B030D-6E8A-4147-A177-3AD203B41FA5}">
                      <a16:colId xmlns:a16="http://schemas.microsoft.com/office/drawing/2014/main" val="3998756390"/>
                    </a:ext>
                  </a:extLst>
                </a:gridCol>
                <a:gridCol w="777731">
                  <a:extLst>
                    <a:ext uri="{9D8B030D-6E8A-4147-A177-3AD203B41FA5}">
                      <a16:colId xmlns:a16="http://schemas.microsoft.com/office/drawing/2014/main" val="3253763708"/>
                    </a:ext>
                  </a:extLst>
                </a:gridCol>
              </a:tblGrid>
              <a:tr h="271146">
                <a:tc gridSpan="9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Døde per 100.000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da-DK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da-DK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da-DK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da-DK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da-DK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da-DK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da-DK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da-DK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2528598"/>
                  </a:ext>
                </a:extLst>
              </a:tr>
              <a:tr h="2711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 dirty="0">
                          <a:effectLst/>
                        </a:rPr>
                        <a:t> </a:t>
                      </a:r>
                      <a:endParaRPr lang="da-DK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50-54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55-59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60-64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65-69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70-74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75-79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80-84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85+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918036"/>
                  </a:ext>
                </a:extLst>
              </a:tr>
              <a:tr h="2711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900-1000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948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6994834"/>
                  </a:ext>
                </a:extLst>
              </a:tr>
              <a:tr h="2711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800-900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5682954"/>
                  </a:ext>
                </a:extLst>
              </a:tr>
              <a:tr h="2711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700-800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5806444"/>
                  </a:ext>
                </a:extLst>
              </a:tr>
              <a:tr h="2711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600-700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1082781"/>
                  </a:ext>
                </a:extLst>
              </a:tr>
              <a:tr h="2711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500-600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9735867"/>
                  </a:ext>
                </a:extLst>
              </a:tr>
              <a:tr h="2711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400-500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444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718506"/>
                  </a:ext>
                </a:extLst>
              </a:tr>
              <a:tr h="2711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300-400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2573242"/>
                  </a:ext>
                </a:extLst>
              </a:tr>
              <a:tr h="2711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200-300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4873337"/>
                  </a:ext>
                </a:extLst>
              </a:tr>
              <a:tr h="2711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100-200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109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199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6913969"/>
                  </a:ext>
                </a:extLst>
              </a:tr>
              <a:tr h="2711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0-100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1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12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17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41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>
                          <a:effectLst/>
                        </a:rPr>
                        <a:t> </a:t>
                      </a:r>
                      <a:endParaRPr lang="da-DK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a-DK" sz="1200" kern="100" dirty="0">
                          <a:effectLst/>
                        </a:rPr>
                        <a:t> </a:t>
                      </a:r>
                      <a:endParaRPr lang="da-DK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354136"/>
                  </a:ext>
                </a:extLst>
              </a:tr>
            </a:tbl>
          </a:graphicData>
        </a:graphic>
      </p:graphicFrame>
      <p:sp>
        <p:nvSpPr>
          <p:cNvPr id="5" name="Tekstfelt 4">
            <a:extLst>
              <a:ext uri="{FF2B5EF4-FFF2-40B4-BE49-F238E27FC236}">
                <a16:creationId xmlns:a16="http://schemas.microsoft.com/office/drawing/2014/main" id="{B93F3796-8D2C-EB35-A3AB-FDA5BD65AE87}"/>
              </a:ext>
            </a:extLst>
          </p:cNvPr>
          <p:cNvSpPr txBox="1"/>
          <p:nvPr/>
        </p:nvSpPr>
        <p:spPr>
          <a:xfrm>
            <a:off x="825910" y="1946787"/>
            <a:ext cx="3686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/>
              <a:t>84 år i gennemsnit</a:t>
            </a:r>
          </a:p>
        </p:txBody>
      </p:sp>
    </p:spTree>
    <p:extLst>
      <p:ext uri="{BB962C8B-B14F-4D97-AF65-F5344CB8AC3E}">
        <p14:creationId xmlns:p14="http://schemas.microsoft.com/office/powerpoint/2010/main" val="3543251436"/>
      </p:ext>
    </p:extLst>
  </p:cSld>
  <p:clrMapOvr>
    <a:masterClrMapping/>
  </p:clrMapOvr>
</p:sld>
</file>

<file path=ppt/theme/theme1.xml><?xml version="1.0" encoding="utf-8"?>
<a:theme xmlns:a="http://schemas.openxmlformats.org/drawingml/2006/main" name="Propa Power Point standard skabal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Propa Power Point standard skabalon</Template>
  <TotalTime>3655</TotalTime>
  <Words>700</Words>
  <Application>Microsoft Office PowerPoint</Application>
  <PresentationFormat>Skærmshow (4:3)</PresentationFormat>
  <Paragraphs>186</Paragraphs>
  <Slides>23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23</vt:i4>
      </vt:variant>
    </vt:vector>
  </HeadingPairs>
  <TitlesOfParts>
    <vt:vector size="27" baseType="lpstr">
      <vt:lpstr>Aptos</vt:lpstr>
      <vt:lpstr>Arial</vt:lpstr>
      <vt:lpstr>Calibri</vt:lpstr>
      <vt:lpstr>Propa Power Point standard skabalon</vt:lpstr>
      <vt:lpstr>Frivillig seminar Sundhedsudvalget 2026</vt:lpstr>
      <vt:lpstr>PowerPoint-præsentation</vt:lpstr>
      <vt:lpstr>Arbejdsområder</vt:lpstr>
      <vt:lpstr>Hvem er vi i Sundhedsudvalget</vt:lpstr>
      <vt:lpstr>Sundhedssystemet generelt</vt:lpstr>
      <vt:lpstr>Psykisk sygdom og kræft</vt:lpstr>
      <vt:lpstr>Rigshospitalets undersøgelse af PSA test: 8 ud af 10 PSA-testes</vt:lpstr>
      <vt:lpstr>2-3-4-5.test</vt:lpstr>
      <vt:lpstr>Samtlige PSA i forskellige aldersgrupper –uden diagnose uden diagnose</vt:lpstr>
      <vt:lpstr>Kan man nøjes med 1 psa-test?</vt:lpstr>
      <vt:lpstr>Susannes poster</vt:lpstr>
      <vt:lpstr>Hvor mange får 1. test nu?</vt:lpstr>
      <vt:lpstr>Hvad fortæller 1. PSA</vt:lpstr>
      <vt:lpstr>Hvad er overdiagnostik?</vt:lpstr>
      <vt:lpstr>Hvor stor er overdiagnostikken 1</vt:lpstr>
      <vt:lpstr>Hvor stor er overdiagnostikken?</vt:lpstr>
      <vt:lpstr>Hvor stor er overdiagnostikken </vt:lpstr>
      <vt:lpstr>Første danske doktor i Aktiv Overvågning</vt:lpstr>
      <vt:lpstr>Genetisk fingeraftryk afslører prostatakræfts aggressivitet</vt:lpstr>
      <vt:lpstr>Hvad viser forskningen</vt:lpstr>
      <vt:lpstr>Bedre nervebevarelse</vt:lpstr>
      <vt:lpstr>Intraoperativ analyse</vt:lpstr>
      <vt:lpstr>Hvor gamle bliver de,  der dør af PC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Jens Ingwersen</dc:creator>
  <cp:lastModifiedBy>svend bie</cp:lastModifiedBy>
  <cp:revision>114</cp:revision>
  <cp:lastPrinted>2014-03-30T17:38:36Z</cp:lastPrinted>
  <dcterms:created xsi:type="dcterms:W3CDTF">2014-02-17T09:10:52Z</dcterms:created>
  <dcterms:modified xsi:type="dcterms:W3CDTF">2026-10-27T08:08:10Z</dcterms:modified>
</cp:coreProperties>
</file>