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709" r:id="rId4"/>
    <p:sldId id="262" r:id="rId5"/>
    <p:sldId id="400" r:id="rId6"/>
    <p:sldId id="711" r:id="rId7"/>
    <p:sldId id="722" r:id="rId8"/>
    <p:sldId id="268" r:id="rId9"/>
    <p:sldId id="726" r:id="rId10"/>
    <p:sldId id="263" r:id="rId11"/>
    <p:sldId id="727" r:id="rId12"/>
    <p:sldId id="728" r:id="rId13"/>
    <p:sldId id="723" r:id="rId14"/>
    <p:sldId id="729" r:id="rId15"/>
    <p:sldId id="265" r:id="rId16"/>
  </p:sldIdLst>
  <p:sldSz cx="12192000" cy="6858000"/>
  <p:notesSz cx="6799263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80BB6B-DE0B-4AA0-A4AD-06F6239CB9AC}" v="12" dt="2026-10-25T09:28:21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tte Blynel" userId="49e6e85b-32b8-4cca-bf47-c1d46cd9fb25" providerId="ADAL" clId="{5E33BABF-0149-49EC-8E5F-2D6286BFF469}"/>
    <pc:docChg chg="undo custSel addSld delSld modSld">
      <pc:chgData name="Annette Blynel" userId="49e6e85b-32b8-4cca-bf47-c1d46cd9fb25" providerId="ADAL" clId="{5E33BABF-0149-49EC-8E5F-2D6286BFF469}" dt="2026-10-25T09:30:18.315" v="470" actId="5793"/>
      <pc:docMkLst>
        <pc:docMk/>
      </pc:docMkLst>
      <pc:sldChg chg="modSp">
        <pc:chgData name="Annette Blynel" userId="49e6e85b-32b8-4cca-bf47-c1d46cd9fb25" providerId="ADAL" clId="{5E33BABF-0149-49EC-8E5F-2D6286BFF469}" dt="2026-10-25T09:28:21.623" v="354" actId="20577"/>
        <pc:sldMkLst>
          <pc:docMk/>
          <pc:sldMk cId="904595044" sldId="256"/>
        </pc:sldMkLst>
        <pc:spChg chg="mod">
          <ac:chgData name="Annette Blynel" userId="49e6e85b-32b8-4cca-bf47-c1d46cd9fb25" providerId="ADAL" clId="{5E33BABF-0149-49EC-8E5F-2D6286BFF469}" dt="2026-10-25T09:28:21.623" v="354" actId="20577"/>
          <ac:spMkLst>
            <pc:docMk/>
            <pc:sldMk cId="904595044" sldId="256"/>
            <ac:spMk id="2" creationId="{506C4212-72AE-A288-A1EC-B71A81F4C4A3}"/>
          </ac:spMkLst>
        </pc:spChg>
      </pc:sldChg>
      <pc:sldChg chg="del">
        <pc:chgData name="Annette Blynel" userId="49e6e85b-32b8-4cca-bf47-c1d46cd9fb25" providerId="ADAL" clId="{5E33BABF-0149-49EC-8E5F-2D6286BFF469}" dt="2026-10-25T09:26:03.181" v="342" actId="2696"/>
        <pc:sldMkLst>
          <pc:docMk/>
          <pc:sldMk cId="579864488" sldId="258"/>
        </pc:sldMkLst>
      </pc:sldChg>
      <pc:sldChg chg="modSp mod">
        <pc:chgData name="Annette Blynel" userId="49e6e85b-32b8-4cca-bf47-c1d46cd9fb25" providerId="ADAL" clId="{5E33BABF-0149-49EC-8E5F-2D6286BFF469}" dt="2026-10-25T08:55:58.245" v="4" actId="20577"/>
        <pc:sldMkLst>
          <pc:docMk/>
          <pc:sldMk cId="857516309" sldId="262"/>
        </pc:sldMkLst>
        <pc:spChg chg="mod">
          <ac:chgData name="Annette Blynel" userId="49e6e85b-32b8-4cca-bf47-c1d46cd9fb25" providerId="ADAL" clId="{5E33BABF-0149-49EC-8E5F-2D6286BFF469}" dt="2026-10-25T08:55:58.245" v="4" actId="20577"/>
          <ac:spMkLst>
            <pc:docMk/>
            <pc:sldMk cId="857516309" sldId="262"/>
            <ac:spMk id="6" creationId="{7786EEFF-6489-31D1-B236-39C9240B6723}"/>
          </ac:spMkLst>
        </pc:spChg>
      </pc:sldChg>
      <pc:sldChg chg="modSp mod">
        <pc:chgData name="Annette Blynel" userId="49e6e85b-32b8-4cca-bf47-c1d46cd9fb25" providerId="ADAL" clId="{5E33BABF-0149-49EC-8E5F-2D6286BFF469}" dt="2026-10-25T09:19:36.992" v="6" actId="20577"/>
        <pc:sldMkLst>
          <pc:docMk/>
          <pc:sldMk cId="1254695402" sldId="263"/>
        </pc:sldMkLst>
        <pc:spChg chg="mod">
          <ac:chgData name="Annette Blynel" userId="49e6e85b-32b8-4cca-bf47-c1d46cd9fb25" providerId="ADAL" clId="{5E33BABF-0149-49EC-8E5F-2D6286BFF469}" dt="2026-10-25T09:19:36.992" v="6" actId="20577"/>
          <ac:spMkLst>
            <pc:docMk/>
            <pc:sldMk cId="1254695402" sldId="263"/>
            <ac:spMk id="3" creationId="{A8FE38D4-FCFB-EEF9-AEA1-C4601CC21F9D}"/>
          </ac:spMkLst>
        </pc:spChg>
      </pc:sldChg>
      <pc:sldChg chg="addSp delSp modSp mod">
        <pc:chgData name="Annette Blynel" userId="49e6e85b-32b8-4cca-bf47-c1d46cd9fb25" providerId="ADAL" clId="{5E33BABF-0149-49EC-8E5F-2D6286BFF469}" dt="2026-10-25T09:25:17.251" v="341" actId="26606"/>
        <pc:sldMkLst>
          <pc:docMk/>
          <pc:sldMk cId="3460864370" sldId="265"/>
        </pc:sldMkLst>
        <pc:spChg chg="mod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2" creationId="{AE156A78-4527-F2BF-AAC2-AE54357E5A30}"/>
          </ac:spMkLst>
        </pc:spChg>
        <pc:spChg chg="mod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3" creationId="{83C79CF3-691C-25B1-59CA-E1A5292A5DEB}"/>
          </ac:spMkLst>
        </pc:spChg>
        <pc:spChg chg="mod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4" creationId="{70FA9544-B17A-2E51-7294-186694D8C83E}"/>
          </ac:spMkLst>
        </pc:spChg>
        <pc:spChg chg="mod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5" creationId="{F65976F8-CECA-ED6E-E68E-C6F5A51795EF}"/>
          </ac:spMkLst>
        </pc:spChg>
        <pc:spChg chg="mod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6" creationId="{690C3B57-6BE7-0DB3-AAB9-042E9E3537D5}"/>
          </ac:spMkLst>
        </pc:spChg>
        <pc:spChg chg="add del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40" creationId="{EDDBB197-D710-4A4F-A9CA-FD2177498BE8}"/>
          </ac:spMkLst>
        </pc:spChg>
        <pc:spChg chg="add del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41" creationId="{975D1CFA-2CDB-4B64-BD9F-85744E8DA12F}"/>
          </ac:spMkLst>
        </pc:spChg>
        <pc:spChg chg="add del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51" creationId="{7B831B6F-405A-4B47-B9BB-5CA88F285844}"/>
          </ac:spMkLst>
        </pc:spChg>
        <pc:spChg chg="add del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53" creationId="{15109354-9C5D-4F8C-B0E6-D1043C7BF20A}"/>
          </ac:spMkLst>
        </pc:spChg>
        <pc:spChg chg="add del">
          <ac:chgData name="Annette Blynel" userId="49e6e85b-32b8-4cca-bf47-c1d46cd9fb25" providerId="ADAL" clId="{5E33BABF-0149-49EC-8E5F-2D6286BFF469}" dt="2026-10-25T09:25:17.251" v="341" actId="26606"/>
          <ac:spMkLst>
            <pc:docMk/>
            <pc:sldMk cId="3460864370" sldId="265"/>
            <ac:spMk id="55" creationId="{49B530FE-A87D-41A0-A920-ADC6539EAA44}"/>
          </ac:spMkLst>
        </pc:spChg>
      </pc:sldChg>
      <pc:sldChg chg="modSp mod">
        <pc:chgData name="Annette Blynel" userId="49e6e85b-32b8-4cca-bf47-c1d46cd9fb25" providerId="ADAL" clId="{5E33BABF-0149-49EC-8E5F-2D6286BFF469}" dt="2026-10-25T09:20:07.134" v="12" actId="20577"/>
        <pc:sldMkLst>
          <pc:docMk/>
          <pc:sldMk cId="3620039591" sldId="727"/>
        </pc:sldMkLst>
        <pc:spChg chg="mod">
          <ac:chgData name="Annette Blynel" userId="49e6e85b-32b8-4cca-bf47-c1d46cd9fb25" providerId="ADAL" clId="{5E33BABF-0149-49EC-8E5F-2D6286BFF469}" dt="2026-10-25T09:20:07.134" v="12" actId="20577"/>
          <ac:spMkLst>
            <pc:docMk/>
            <pc:sldMk cId="3620039591" sldId="727"/>
            <ac:spMk id="3" creationId="{391B86A5-25E6-65A9-5AC4-76DDDD0BBC96}"/>
          </ac:spMkLst>
        </pc:spChg>
      </pc:sldChg>
      <pc:sldChg chg="addSp modSp new mod setBg">
        <pc:chgData name="Annette Blynel" userId="49e6e85b-32b8-4cca-bf47-c1d46cd9fb25" providerId="ADAL" clId="{5E33BABF-0149-49EC-8E5F-2D6286BFF469}" dt="2026-10-25T09:30:18.315" v="470" actId="5793"/>
        <pc:sldMkLst>
          <pc:docMk/>
          <pc:sldMk cId="1534472189" sldId="729"/>
        </pc:sldMkLst>
        <pc:spChg chg="mod">
          <ac:chgData name="Annette Blynel" userId="49e6e85b-32b8-4cca-bf47-c1d46cd9fb25" providerId="ADAL" clId="{5E33BABF-0149-49EC-8E5F-2D6286BFF469}" dt="2026-10-25T09:24:42.315" v="339" actId="26606"/>
          <ac:spMkLst>
            <pc:docMk/>
            <pc:sldMk cId="1534472189" sldId="729"/>
            <ac:spMk id="2" creationId="{B29F02C4-ABAB-3769-D3C6-7963B84B71E9}"/>
          </ac:spMkLst>
        </pc:spChg>
        <pc:spChg chg="mod">
          <ac:chgData name="Annette Blynel" userId="49e6e85b-32b8-4cca-bf47-c1d46cd9fb25" providerId="ADAL" clId="{5E33BABF-0149-49EC-8E5F-2D6286BFF469}" dt="2026-10-25T09:30:18.315" v="470" actId="5793"/>
          <ac:spMkLst>
            <pc:docMk/>
            <pc:sldMk cId="1534472189" sldId="729"/>
            <ac:spMk id="3" creationId="{DD3F3C7C-96CB-6FE3-3CA1-B4397B7DD00F}"/>
          </ac:spMkLst>
        </pc:spChg>
        <pc:spChg chg="mod">
          <ac:chgData name="Annette Blynel" userId="49e6e85b-32b8-4cca-bf47-c1d46cd9fb25" providerId="ADAL" clId="{5E33BABF-0149-49EC-8E5F-2D6286BFF469}" dt="2026-10-25T09:24:42.315" v="339" actId="26606"/>
          <ac:spMkLst>
            <pc:docMk/>
            <pc:sldMk cId="1534472189" sldId="729"/>
            <ac:spMk id="4" creationId="{77DE4A7E-A3DA-0801-2100-CF1CFDE01C34}"/>
          </ac:spMkLst>
        </pc:spChg>
        <pc:spChg chg="mod">
          <ac:chgData name="Annette Blynel" userId="49e6e85b-32b8-4cca-bf47-c1d46cd9fb25" providerId="ADAL" clId="{5E33BABF-0149-49EC-8E5F-2D6286BFF469}" dt="2026-10-25T09:24:42.315" v="339" actId="26606"/>
          <ac:spMkLst>
            <pc:docMk/>
            <pc:sldMk cId="1534472189" sldId="729"/>
            <ac:spMk id="5" creationId="{A941E526-91E3-598D-8941-EBFEC00F045D}"/>
          </ac:spMkLst>
        </pc:spChg>
        <pc:spChg chg="mod">
          <ac:chgData name="Annette Blynel" userId="49e6e85b-32b8-4cca-bf47-c1d46cd9fb25" providerId="ADAL" clId="{5E33BABF-0149-49EC-8E5F-2D6286BFF469}" dt="2026-10-25T09:24:42.315" v="339" actId="26606"/>
          <ac:spMkLst>
            <pc:docMk/>
            <pc:sldMk cId="1534472189" sldId="729"/>
            <ac:spMk id="6" creationId="{1DF2131B-6F16-347A-62AF-0164411B323C}"/>
          </ac:spMkLst>
        </pc:spChg>
        <pc:spChg chg="add">
          <ac:chgData name="Annette Blynel" userId="49e6e85b-32b8-4cca-bf47-c1d46cd9fb25" providerId="ADAL" clId="{5E33BABF-0149-49EC-8E5F-2D6286BFF469}" dt="2026-10-25T09:24:42.315" v="339" actId="26606"/>
          <ac:spMkLst>
            <pc:docMk/>
            <pc:sldMk cId="1534472189" sldId="729"/>
            <ac:spMk id="11" creationId="{907EF6B7-1338-4443-8C46-6A318D952DFD}"/>
          </ac:spMkLst>
        </pc:spChg>
        <pc:spChg chg="add">
          <ac:chgData name="Annette Blynel" userId="49e6e85b-32b8-4cca-bf47-c1d46cd9fb25" providerId="ADAL" clId="{5E33BABF-0149-49EC-8E5F-2D6286BFF469}" dt="2026-10-25T09:24:42.315" v="339" actId="26606"/>
          <ac:spMkLst>
            <pc:docMk/>
            <pc:sldMk cId="1534472189" sldId="729"/>
            <ac:spMk id="13" creationId="{DAAE4CDD-124C-4DCF-9584-B6033B545DD5}"/>
          </ac:spMkLst>
        </pc:spChg>
        <pc:spChg chg="add">
          <ac:chgData name="Annette Blynel" userId="49e6e85b-32b8-4cca-bf47-c1d46cd9fb25" providerId="ADAL" clId="{5E33BABF-0149-49EC-8E5F-2D6286BFF469}" dt="2026-10-25T09:24:42.315" v="339" actId="26606"/>
          <ac:spMkLst>
            <pc:docMk/>
            <pc:sldMk cId="1534472189" sldId="729"/>
            <ac:spMk id="15" creationId="{081E4A58-353D-44AE-B2FC-2A74E2E400F7}"/>
          </ac:spMkLst>
        </pc:sp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D74E52-DE90-432F-85E5-D06E9354C02A}" type="doc">
      <dgm:prSet loTypeId="urn:microsoft.com/office/officeart/2005/8/layout/default" loCatId="list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179DAC87-2688-4DF2-81E9-D2606E7D859D}">
      <dgm:prSet/>
      <dgm:spPr/>
      <dgm:t>
        <a:bodyPr/>
        <a:lstStyle/>
        <a:p>
          <a:r>
            <a:rPr lang="da-DK" b="1" dirty="0"/>
            <a:t>Sundhedsråd Fyn </a:t>
          </a:r>
          <a:r>
            <a:rPr lang="da-DK" dirty="0"/>
            <a:t>– dækker 9 kommuner på Fyn – undtagen Middelfart </a:t>
          </a:r>
          <a:endParaRPr lang="en-US" dirty="0"/>
        </a:p>
      </dgm:t>
    </dgm:pt>
    <dgm:pt modelId="{E93DE413-3B7B-4116-949D-435FFA2D7746}" type="parTrans" cxnId="{6517E57A-AC67-4AE9-A5EA-90E7EF721BE0}">
      <dgm:prSet/>
      <dgm:spPr/>
      <dgm:t>
        <a:bodyPr/>
        <a:lstStyle/>
        <a:p>
          <a:endParaRPr lang="en-US"/>
        </a:p>
      </dgm:t>
    </dgm:pt>
    <dgm:pt modelId="{CFFDD391-0A95-47A1-82CC-F9B17FEF7717}" type="sibTrans" cxnId="{6517E57A-AC67-4AE9-A5EA-90E7EF721BE0}">
      <dgm:prSet phldrT="1" phldr="0"/>
      <dgm:spPr/>
      <dgm:t>
        <a:bodyPr/>
        <a:lstStyle/>
        <a:p>
          <a:endParaRPr lang="en-US" dirty="0"/>
        </a:p>
      </dgm:t>
    </dgm:pt>
    <dgm:pt modelId="{F76674D3-6130-44C2-8128-FBA890723D41}">
      <dgm:prSet/>
      <dgm:spPr/>
      <dgm:t>
        <a:bodyPr/>
        <a:lstStyle/>
        <a:p>
          <a:r>
            <a:rPr lang="da-DK"/>
            <a:t>21 politikere – 11 regionale og 10 kommunale</a:t>
          </a:r>
          <a:endParaRPr lang="en-US"/>
        </a:p>
      </dgm:t>
    </dgm:pt>
    <dgm:pt modelId="{9272EC9F-F472-428A-B065-088AEF26E267}" type="parTrans" cxnId="{93AA5FB9-AC06-4FD4-B05C-7EC990EACBF2}">
      <dgm:prSet/>
      <dgm:spPr/>
      <dgm:t>
        <a:bodyPr/>
        <a:lstStyle/>
        <a:p>
          <a:endParaRPr lang="en-US"/>
        </a:p>
      </dgm:t>
    </dgm:pt>
    <dgm:pt modelId="{F430092E-C5D4-4447-B485-1A7C02DE55A5}" type="sibTrans" cxnId="{93AA5FB9-AC06-4FD4-B05C-7EC990EACBF2}">
      <dgm:prSet/>
      <dgm:spPr/>
      <dgm:t>
        <a:bodyPr/>
        <a:lstStyle/>
        <a:p>
          <a:endParaRPr lang="en-US"/>
        </a:p>
      </dgm:t>
    </dgm:pt>
    <dgm:pt modelId="{57954467-856F-463E-AB92-A0D37094650A}">
      <dgm:prSet/>
      <dgm:spPr/>
      <dgm:t>
        <a:bodyPr/>
        <a:lstStyle/>
        <a:p>
          <a:r>
            <a:rPr lang="da-DK" b="1" dirty="0"/>
            <a:t>Sundhedsråd Lillebælt </a:t>
          </a:r>
          <a:r>
            <a:rPr lang="da-DK" dirty="0"/>
            <a:t>– dækker Middelfart, Kolding, Vejle, Fredericia. </a:t>
          </a:r>
        </a:p>
        <a:p>
          <a:r>
            <a:rPr lang="da-DK" dirty="0"/>
            <a:t>13 politikere – 7 regionale – 6 kommunale + </a:t>
          </a:r>
          <a:r>
            <a:rPr lang="da-DK"/>
            <a:t>2 kommunale </a:t>
          </a:r>
          <a:r>
            <a:rPr lang="da-DK" dirty="0"/>
            <a:t>observatører</a:t>
          </a:r>
          <a:endParaRPr lang="en-US" dirty="0"/>
        </a:p>
      </dgm:t>
    </dgm:pt>
    <dgm:pt modelId="{79256815-6F05-40B3-9721-A0985DD73D9B}" type="parTrans" cxnId="{4542CE0A-B731-46EF-A8A2-D0994CD590B9}">
      <dgm:prSet/>
      <dgm:spPr/>
      <dgm:t>
        <a:bodyPr/>
        <a:lstStyle/>
        <a:p>
          <a:endParaRPr lang="en-US"/>
        </a:p>
      </dgm:t>
    </dgm:pt>
    <dgm:pt modelId="{27D882B8-45E7-4DDC-8651-CAEC6322B136}" type="sibTrans" cxnId="{4542CE0A-B731-46EF-A8A2-D0994CD590B9}">
      <dgm:prSet phldrT="2" phldr="0"/>
      <dgm:spPr/>
      <dgm:t>
        <a:bodyPr/>
        <a:lstStyle/>
        <a:p>
          <a:endParaRPr lang="en-US" dirty="0"/>
        </a:p>
      </dgm:t>
    </dgm:pt>
    <dgm:pt modelId="{6F5315FE-295B-4150-BDF5-6E8748016CB2}">
      <dgm:prSet/>
      <dgm:spPr/>
      <dgm:t>
        <a:bodyPr/>
        <a:lstStyle/>
        <a:p>
          <a:r>
            <a:rPr lang="en-US" b="1" dirty="0"/>
            <a:t>Sundhedsråd </a:t>
          </a:r>
          <a:r>
            <a:rPr lang="en-US" b="1" dirty="0" err="1"/>
            <a:t>Sydvestjylland</a:t>
          </a:r>
          <a:r>
            <a:rPr lang="en-US" b="1" dirty="0"/>
            <a:t> </a:t>
          </a:r>
          <a:r>
            <a:rPr lang="en-US" dirty="0"/>
            <a:t>– Esbjerg, Fanø, Varde, Vejen, Billund </a:t>
          </a:r>
        </a:p>
        <a:p>
          <a:r>
            <a:rPr lang="en-US" dirty="0"/>
            <a:t>13 </a:t>
          </a:r>
          <a:r>
            <a:rPr lang="en-US" dirty="0" err="1"/>
            <a:t>politikere</a:t>
          </a:r>
          <a:r>
            <a:rPr lang="en-US" dirty="0"/>
            <a:t> – 7 </a:t>
          </a:r>
          <a:r>
            <a:rPr lang="en-US" dirty="0" err="1"/>
            <a:t>regionale</a:t>
          </a:r>
          <a:r>
            <a:rPr lang="en-US" dirty="0"/>
            <a:t> – 6 </a:t>
          </a:r>
          <a:r>
            <a:rPr lang="en-US" dirty="0" err="1"/>
            <a:t>kommunale</a:t>
          </a:r>
          <a:r>
            <a:rPr lang="en-US" dirty="0"/>
            <a:t> </a:t>
          </a:r>
        </a:p>
      </dgm:t>
    </dgm:pt>
    <dgm:pt modelId="{7326C25B-3E40-451B-B5D1-75582AEDF1EE}" type="parTrans" cxnId="{37A95BA6-DADB-408B-93B5-404F4C461A52}">
      <dgm:prSet/>
      <dgm:spPr/>
      <dgm:t>
        <a:bodyPr/>
        <a:lstStyle/>
        <a:p>
          <a:endParaRPr lang="da-DK"/>
        </a:p>
      </dgm:t>
    </dgm:pt>
    <dgm:pt modelId="{FD5124A0-2432-41ED-840F-4A659F3C6938}" type="sibTrans" cxnId="{37A95BA6-DADB-408B-93B5-404F4C461A52}">
      <dgm:prSet phldrT="3" phldr="0"/>
      <dgm:spPr/>
      <dgm:t>
        <a:bodyPr/>
        <a:lstStyle/>
        <a:p>
          <a:endParaRPr lang="da-DK" dirty="0"/>
        </a:p>
      </dgm:t>
    </dgm:pt>
    <dgm:pt modelId="{380CD3D9-72B8-42CE-8A6A-8300538275AD}">
      <dgm:prSet/>
      <dgm:spPr/>
      <dgm:t>
        <a:bodyPr/>
        <a:lstStyle/>
        <a:p>
          <a:r>
            <a:rPr lang="en-US" b="1" dirty="0"/>
            <a:t>Sundhedsråd </a:t>
          </a:r>
          <a:r>
            <a:rPr lang="en-US" b="1" dirty="0" err="1"/>
            <a:t>Sønderjylland</a:t>
          </a:r>
          <a:r>
            <a:rPr lang="en-US" b="1" dirty="0"/>
            <a:t> </a:t>
          </a:r>
          <a:r>
            <a:rPr lang="en-US" dirty="0"/>
            <a:t>– Sønderborg, Tønder, Haderslev, Aabenraa – </a:t>
          </a:r>
        </a:p>
        <a:p>
          <a:r>
            <a:rPr lang="en-US" dirty="0"/>
            <a:t>9 </a:t>
          </a:r>
          <a:r>
            <a:rPr lang="en-US" dirty="0" err="1"/>
            <a:t>politikere</a:t>
          </a:r>
          <a:r>
            <a:rPr lang="en-US" dirty="0"/>
            <a:t> – 5 </a:t>
          </a:r>
          <a:r>
            <a:rPr lang="en-US" dirty="0" err="1"/>
            <a:t>regionale</a:t>
          </a:r>
          <a:r>
            <a:rPr lang="en-US" dirty="0"/>
            <a:t> – 4 </a:t>
          </a:r>
          <a:r>
            <a:rPr lang="en-US" dirty="0" err="1"/>
            <a:t>kommunale</a:t>
          </a:r>
          <a:r>
            <a:rPr lang="en-US" dirty="0"/>
            <a:t> </a:t>
          </a:r>
        </a:p>
      </dgm:t>
    </dgm:pt>
    <dgm:pt modelId="{5019B50A-0CA4-49A2-BC97-8DCD0B92DD04}" type="parTrans" cxnId="{C9D36BA1-8CEB-4A4D-9F01-98D43F50546F}">
      <dgm:prSet/>
      <dgm:spPr/>
      <dgm:t>
        <a:bodyPr/>
        <a:lstStyle/>
        <a:p>
          <a:endParaRPr lang="da-DK"/>
        </a:p>
      </dgm:t>
    </dgm:pt>
    <dgm:pt modelId="{4C3E2E5B-3082-4EAB-B4C0-501D2BD338C5}" type="sibTrans" cxnId="{C9D36BA1-8CEB-4A4D-9F01-98D43F50546F}">
      <dgm:prSet phldrT="4" phldr="0"/>
      <dgm:spPr/>
      <dgm:t>
        <a:bodyPr/>
        <a:lstStyle/>
        <a:p>
          <a:endParaRPr lang="da-DK"/>
        </a:p>
      </dgm:t>
    </dgm:pt>
    <dgm:pt modelId="{1F574433-146A-410F-80CB-576E6D1390D9}" type="pres">
      <dgm:prSet presAssocID="{9BD74E52-DE90-432F-85E5-D06E9354C02A}" presName="diagram" presStyleCnt="0">
        <dgm:presLayoutVars>
          <dgm:dir/>
          <dgm:resizeHandles val="exact"/>
        </dgm:presLayoutVars>
      </dgm:prSet>
      <dgm:spPr/>
    </dgm:pt>
    <dgm:pt modelId="{23720541-FD7C-4822-9A7E-83479E2511D7}" type="pres">
      <dgm:prSet presAssocID="{179DAC87-2688-4DF2-81E9-D2606E7D859D}" presName="node" presStyleLbl="node1" presStyleIdx="0" presStyleCnt="4">
        <dgm:presLayoutVars>
          <dgm:bulletEnabled val="1"/>
        </dgm:presLayoutVars>
      </dgm:prSet>
      <dgm:spPr/>
    </dgm:pt>
    <dgm:pt modelId="{5BCE4007-CCBF-4AF9-A5D7-79B174AEA28B}" type="pres">
      <dgm:prSet presAssocID="{CFFDD391-0A95-47A1-82CC-F9B17FEF7717}" presName="sibTrans" presStyleCnt="0"/>
      <dgm:spPr/>
    </dgm:pt>
    <dgm:pt modelId="{8802F4FE-A09C-4379-956D-557A77AF88C3}" type="pres">
      <dgm:prSet presAssocID="{57954467-856F-463E-AB92-A0D37094650A}" presName="node" presStyleLbl="node1" presStyleIdx="1" presStyleCnt="4">
        <dgm:presLayoutVars>
          <dgm:bulletEnabled val="1"/>
        </dgm:presLayoutVars>
      </dgm:prSet>
      <dgm:spPr/>
    </dgm:pt>
    <dgm:pt modelId="{5AC4A2F5-58F1-4745-B586-46A1A20F791A}" type="pres">
      <dgm:prSet presAssocID="{27D882B8-45E7-4DDC-8651-CAEC6322B136}" presName="sibTrans" presStyleCnt="0"/>
      <dgm:spPr/>
    </dgm:pt>
    <dgm:pt modelId="{880D447B-422C-4BE7-BF58-8F70E53FD14B}" type="pres">
      <dgm:prSet presAssocID="{6F5315FE-295B-4150-BDF5-6E8748016CB2}" presName="node" presStyleLbl="node1" presStyleIdx="2" presStyleCnt="4">
        <dgm:presLayoutVars>
          <dgm:bulletEnabled val="1"/>
        </dgm:presLayoutVars>
      </dgm:prSet>
      <dgm:spPr/>
    </dgm:pt>
    <dgm:pt modelId="{CD4FEE15-1707-41DE-A1AA-10BE03186BFB}" type="pres">
      <dgm:prSet presAssocID="{FD5124A0-2432-41ED-840F-4A659F3C6938}" presName="sibTrans" presStyleCnt="0"/>
      <dgm:spPr/>
    </dgm:pt>
    <dgm:pt modelId="{AA8EDA3F-8485-44E1-8297-187EC7449993}" type="pres">
      <dgm:prSet presAssocID="{380CD3D9-72B8-42CE-8A6A-8300538275AD}" presName="node" presStyleLbl="node1" presStyleIdx="3" presStyleCnt="4">
        <dgm:presLayoutVars>
          <dgm:bulletEnabled val="1"/>
        </dgm:presLayoutVars>
      </dgm:prSet>
      <dgm:spPr/>
    </dgm:pt>
  </dgm:ptLst>
  <dgm:cxnLst>
    <dgm:cxn modelId="{4542CE0A-B731-46EF-A8A2-D0994CD590B9}" srcId="{9BD74E52-DE90-432F-85E5-D06E9354C02A}" destId="{57954467-856F-463E-AB92-A0D37094650A}" srcOrd="1" destOrd="0" parTransId="{79256815-6F05-40B3-9721-A0985DD73D9B}" sibTransId="{27D882B8-45E7-4DDC-8651-CAEC6322B136}"/>
    <dgm:cxn modelId="{96DADB6A-EA60-4508-9DF8-6A805124555B}" type="presOf" srcId="{9BD74E52-DE90-432F-85E5-D06E9354C02A}" destId="{1F574433-146A-410F-80CB-576E6D1390D9}" srcOrd="0" destOrd="0" presId="urn:microsoft.com/office/officeart/2005/8/layout/default"/>
    <dgm:cxn modelId="{6517E57A-AC67-4AE9-A5EA-90E7EF721BE0}" srcId="{9BD74E52-DE90-432F-85E5-D06E9354C02A}" destId="{179DAC87-2688-4DF2-81E9-D2606E7D859D}" srcOrd="0" destOrd="0" parTransId="{E93DE413-3B7B-4116-949D-435FFA2D7746}" sibTransId="{CFFDD391-0A95-47A1-82CC-F9B17FEF7717}"/>
    <dgm:cxn modelId="{B4A4278D-4D36-4236-B413-4625E8E05B44}" type="presOf" srcId="{6F5315FE-295B-4150-BDF5-6E8748016CB2}" destId="{880D447B-422C-4BE7-BF58-8F70E53FD14B}" srcOrd="0" destOrd="0" presId="urn:microsoft.com/office/officeart/2005/8/layout/default"/>
    <dgm:cxn modelId="{46508F8F-4C26-42FA-B266-5E06F36CB080}" type="presOf" srcId="{179DAC87-2688-4DF2-81E9-D2606E7D859D}" destId="{23720541-FD7C-4822-9A7E-83479E2511D7}" srcOrd="0" destOrd="0" presId="urn:microsoft.com/office/officeart/2005/8/layout/default"/>
    <dgm:cxn modelId="{C9D36BA1-8CEB-4A4D-9F01-98D43F50546F}" srcId="{9BD74E52-DE90-432F-85E5-D06E9354C02A}" destId="{380CD3D9-72B8-42CE-8A6A-8300538275AD}" srcOrd="3" destOrd="0" parTransId="{5019B50A-0CA4-49A2-BC97-8DCD0B92DD04}" sibTransId="{4C3E2E5B-3082-4EAB-B4C0-501D2BD338C5}"/>
    <dgm:cxn modelId="{E955EAA1-0E88-479E-8CEA-119DA77F1E97}" type="presOf" srcId="{F76674D3-6130-44C2-8128-FBA890723D41}" destId="{23720541-FD7C-4822-9A7E-83479E2511D7}" srcOrd="0" destOrd="1" presId="urn:microsoft.com/office/officeart/2005/8/layout/default"/>
    <dgm:cxn modelId="{37A95BA6-DADB-408B-93B5-404F4C461A52}" srcId="{9BD74E52-DE90-432F-85E5-D06E9354C02A}" destId="{6F5315FE-295B-4150-BDF5-6E8748016CB2}" srcOrd="2" destOrd="0" parTransId="{7326C25B-3E40-451B-B5D1-75582AEDF1EE}" sibTransId="{FD5124A0-2432-41ED-840F-4A659F3C6938}"/>
    <dgm:cxn modelId="{93AA5FB9-AC06-4FD4-B05C-7EC990EACBF2}" srcId="{179DAC87-2688-4DF2-81E9-D2606E7D859D}" destId="{F76674D3-6130-44C2-8128-FBA890723D41}" srcOrd="0" destOrd="0" parTransId="{9272EC9F-F472-428A-B065-088AEF26E267}" sibTransId="{F430092E-C5D4-4447-B485-1A7C02DE55A5}"/>
    <dgm:cxn modelId="{40EC56BD-AD83-4813-9B22-B419F5331871}" type="presOf" srcId="{57954467-856F-463E-AB92-A0D37094650A}" destId="{8802F4FE-A09C-4379-956D-557A77AF88C3}" srcOrd="0" destOrd="0" presId="urn:microsoft.com/office/officeart/2005/8/layout/default"/>
    <dgm:cxn modelId="{BD7BD9E2-CD71-45A3-A8DC-79D18959B8D2}" type="presOf" srcId="{380CD3D9-72B8-42CE-8A6A-8300538275AD}" destId="{AA8EDA3F-8485-44E1-8297-187EC7449993}" srcOrd="0" destOrd="0" presId="urn:microsoft.com/office/officeart/2005/8/layout/default"/>
    <dgm:cxn modelId="{C927B792-6F8D-422E-A5A2-E16753E77EFE}" type="presParOf" srcId="{1F574433-146A-410F-80CB-576E6D1390D9}" destId="{23720541-FD7C-4822-9A7E-83479E2511D7}" srcOrd="0" destOrd="0" presId="urn:microsoft.com/office/officeart/2005/8/layout/default"/>
    <dgm:cxn modelId="{7D47269C-C272-44B1-B665-109BB6309AE3}" type="presParOf" srcId="{1F574433-146A-410F-80CB-576E6D1390D9}" destId="{5BCE4007-CCBF-4AF9-A5D7-79B174AEA28B}" srcOrd="1" destOrd="0" presId="urn:microsoft.com/office/officeart/2005/8/layout/default"/>
    <dgm:cxn modelId="{950512B1-0D3B-4CE6-94A2-36DDE520E68C}" type="presParOf" srcId="{1F574433-146A-410F-80CB-576E6D1390D9}" destId="{8802F4FE-A09C-4379-956D-557A77AF88C3}" srcOrd="2" destOrd="0" presId="urn:microsoft.com/office/officeart/2005/8/layout/default"/>
    <dgm:cxn modelId="{5655EC98-2D37-4077-A7E4-2408AD42E5CE}" type="presParOf" srcId="{1F574433-146A-410F-80CB-576E6D1390D9}" destId="{5AC4A2F5-58F1-4745-B586-46A1A20F791A}" srcOrd="3" destOrd="0" presId="urn:microsoft.com/office/officeart/2005/8/layout/default"/>
    <dgm:cxn modelId="{5EC45A5C-42B8-42F5-B5B0-118E52E4F0FB}" type="presParOf" srcId="{1F574433-146A-410F-80CB-576E6D1390D9}" destId="{880D447B-422C-4BE7-BF58-8F70E53FD14B}" srcOrd="4" destOrd="0" presId="urn:microsoft.com/office/officeart/2005/8/layout/default"/>
    <dgm:cxn modelId="{4D0D6073-BF5A-4578-AA6B-4BAA365EEFEE}" type="presParOf" srcId="{1F574433-146A-410F-80CB-576E6D1390D9}" destId="{CD4FEE15-1707-41DE-A1AA-10BE03186BFB}" srcOrd="5" destOrd="0" presId="urn:microsoft.com/office/officeart/2005/8/layout/default"/>
    <dgm:cxn modelId="{F7C4C399-3017-43CC-9354-A930161E4E83}" type="presParOf" srcId="{1F574433-146A-410F-80CB-576E6D1390D9}" destId="{AA8EDA3F-8485-44E1-8297-187EC744999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447E48-EDD7-4215-B0B6-0FB00A421BF9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1717CCF-4423-4E19-942F-05653B128635}">
      <dgm:prSet/>
      <dgm:spPr/>
      <dgm:t>
        <a:bodyPr/>
        <a:lstStyle/>
        <a:p>
          <a:r>
            <a:rPr lang="da-DK"/>
            <a:t>Hvad skal der ske på sygehusene –</a:t>
          </a:r>
          <a:endParaRPr lang="en-US"/>
        </a:p>
      </dgm:t>
    </dgm:pt>
    <dgm:pt modelId="{3B5A1CF9-C5E5-41AC-9ABA-F2CA1E951256}" type="parTrans" cxnId="{0B7313FF-6C35-4735-80F0-8A4ED97D17A4}">
      <dgm:prSet/>
      <dgm:spPr/>
      <dgm:t>
        <a:bodyPr/>
        <a:lstStyle/>
        <a:p>
          <a:endParaRPr lang="en-US"/>
        </a:p>
      </dgm:t>
    </dgm:pt>
    <dgm:pt modelId="{2E8D048D-00DC-4638-9E2D-71245E6D0F7F}" type="sibTrans" cxnId="{0B7313FF-6C35-4735-80F0-8A4ED97D17A4}">
      <dgm:prSet/>
      <dgm:spPr/>
      <dgm:t>
        <a:bodyPr/>
        <a:lstStyle/>
        <a:p>
          <a:endParaRPr lang="en-US"/>
        </a:p>
      </dgm:t>
    </dgm:pt>
    <dgm:pt modelId="{BD277923-C583-4EB8-9510-BB86EE74DD34}">
      <dgm:prSet/>
      <dgm:spPr/>
      <dgm:t>
        <a:bodyPr/>
        <a:lstStyle/>
        <a:p>
          <a:r>
            <a:rPr lang="da-DK"/>
            <a:t>Der skal flyttes patienter – ud til det nære – flere borgere skal behandles væk fra sygehusene – i tæt samarbejde med Præhospitale område (sygehuse på hjul). 96 timers behandlingsansvar</a:t>
          </a:r>
          <a:endParaRPr lang="en-US"/>
        </a:p>
      </dgm:t>
    </dgm:pt>
    <dgm:pt modelId="{30335377-24D6-43D2-B9F5-FD15E8A60F6D}" type="parTrans" cxnId="{D3023E6F-366C-4711-A047-2EBD4BD9CA80}">
      <dgm:prSet/>
      <dgm:spPr/>
      <dgm:t>
        <a:bodyPr/>
        <a:lstStyle/>
        <a:p>
          <a:endParaRPr lang="en-US"/>
        </a:p>
      </dgm:t>
    </dgm:pt>
    <dgm:pt modelId="{91E1AD9E-6659-4F69-9E51-7F0B7130D4B6}" type="sibTrans" cxnId="{D3023E6F-366C-4711-A047-2EBD4BD9CA80}">
      <dgm:prSet/>
      <dgm:spPr/>
      <dgm:t>
        <a:bodyPr/>
        <a:lstStyle/>
        <a:p>
          <a:endParaRPr lang="en-US"/>
        </a:p>
      </dgm:t>
    </dgm:pt>
    <dgm:pt modelId="{AB7A26D3-F174-4060-8A91-E5B9E50DD816}">
      <dgm:prSet/>
      <dgm:spPr/>
      <dgm:t>
        <a:bodyPr/>
        <a:lstStyle/>
        <a:p>
          <a:r>
            <a:rPr lang="da-DK"/>
            <a:t>Der flyttes stor økonomi. 2/3 af demografimidlerne øremærkes til det nære sundhedsvæsen</a:t>
          </a:r>
          <a:endParaRPr lang="en-US"/>
        </a:p>
      </dgm:t>
    </dgm:pt>
    <dgm:pt modelId="{1B5E84C3-EF54-49C0-9E07-9D96D8CA9EA9}" type="parTrans" cxnId="{FBD9742D-BC3C-4B09-9B0B-C07B71A3D9AB}">
      <dgm:prSet/>
      <dgm:spPr/>
      <dgm:t>
        <a:bodyPr/>
        <a:lstStyle/>
        <a:p>
          <a:endParaRPr lang="en-US"/>
        </a:p>
      </dgm:t>
    </dgm:pt>
    <dgm:pt modelId="{4D126F1B-D7B0-4EF8-A23A-DE14437CFF4C}" type="sibTrans" cxnId="{FBD9742D-BC3C-4B09-9B0B-C07B71A3D9AB}">
      <dgm:prSet/>
      <dgm:spPr/>
      <dgm:t>
        <a:bodyPr/>
        <a:lstStyle/>
        <a:p>
          <a:endParaRPr lang="en-US"/>
        </a:p>
      </dgm:t>
    </dgm:pt>
    <dgm:pt modelId="{9C5DB908-9222-44E7-9BDF-45D09528D479}">
      <dgm:prSet/>
      <dgm:spPr/>
      <dgm:t>
        <a:bodyPr/>
        <a:lstStyle/>
        <a:p>
          <a:r>
            <a:rPr lang="da-DK"/>
            <a:t>Der er kommet loft over hvor mange speciallæger universitetssygehusene må have – det betyder bl.a. afskedigelser/flytninger fra OUH </a:t>
          </a:r>
          <a:endParaRPr lang="en-US"/>
        </a:p>
      </dgm:t>
    </dgm:pt>
    <dgm:pt modelId="{D6319129-47D1-446C-A00D-DF7539430538}" type="parTrans" cxnId="{C338749E-FAB9-409A-BCD6-E78D2111F1AD}">
      <dgm:prSet/>
      <dgm:spPr/>
      <dgm:t>
        <a:bodyPr/>
        <a:lstStyle/>
        <a:p>
          <a:endParaRPr lang="en-US"/>
        </a:p>
      </dgm:t>
    </dgm:pt>
    <dgm:pt modelId="{0E790205-0FD9-4072-9317-0023FD63C8A4}" type="sibTrans" cxnId="{C338749E-FAB9-409A-BCD6-E78D2111F1AD}">
      <dgm:prSet/>
      <dgm:spPr/>
      <dgm:t>
        <a:bodyPr/>
        <a:lstStyle/>
        <a:p>
          <a:endParaRPr lang="en-US"/>
        </a:p>
      </dgm:t>
    </dgm:pt>
    <dgm:pt modelId="{A2DE1BA6-6402-4751-905A-E80CBD908033}">
      <dgm:prSet/>
      <dgm:spPr/>
      <dgm:t>
        <a:bodyPr/>
        <a:lstStyle/>
        <a:p>
          <a:r>
            <a:rPr lang="da-DK" dirty="0"/>
            <a:t>Der er krav om at effektivisere med 450 mio. i forbindelse med flytning til nyt OUH – (bedre arbejdsgange, mere samdrift osv.) - men hvornår sker flytningen ???? </a:t>
          </a:r>
          <a:r>
            <a:rPr lang="da-DK"/>
            <a:t>Så hvornår kan effekten hentes? </a:t>
          </a:r>
          <a:endParaRPr lang="en-US" dirty="0"/>
        </a:p>
      </dgm:t>
    </dgm:pt>
    <dgm:pt modelId="{D94ED036-1738-45FE-BDE0-812206D45BE0}" type="parTrans" cxnId="{E7A5F665-7A11-4DA3-AAC8-D5C679D2D49F}">
      <dgm:prSet/>
      <dgm:spPr/>
      <dgm:t>
        <a:bodyPr/>
        <a:lstStyle/>
        <a:p>
          <a:endParaRPr lang="en-US"/>
        </a:p>
      </dgm:t>
    </dgm:pt>
    <dgm:pt modelId="{D3056541-8EAE-4264-934E-3B58B982B32F}" type="sibTrans" cxnId="{E7A5F665-7A11-4DA3-AAC8-D5C679D2D49F}">
      <dgm:prSet/>
      <dgm:spPr/>
      <dgm:t>
        <a:bodyPr/>
        <a:lstStyle/>
        <a:p>
          <a:endParaRPr lang="en-US"/>
        </a:p>
      </dgm:t>
    </dgm:pt>
    <dgm:pt modelId="{642A8056-892F-4335-8948-235B6D2F5E40}" type="pres">
      <dgm:prSet presAssocID="{EE447E48-EDD7-4215-B0B6-0FB00A421BF9}" presName="diagram" presStyleCnt="0">
        <dgm:presLayoutVars>
          <dgm:dir/>
          <dgm:resizeHandles val="exact"/>
        </dgm:presLayoutVars>
      </dgm:prSet>
      <dgm:spPr/>
    </dgm:pt>
    <dgm:pt modelId="{E8AD73C2-686A-4F82-9D90-2FC2DE99B0EF}" type="pres">
      <dgm:prSet presAssocID="{11717CCF-4423-4E19-942F-05653B128635}" presName="node" presStyleLbl="node1" presStyleIdx="0" presStyleCnt="5">
        <dgm:presLayoutVars>
          <dgm:bulletEnabled val="1"/>
        </dgm:presLayoutVars>
      </dgm:prSet>
      <dgm:spPr/>
    </dgm:pt>
    <dgm:pt modelId="{A1E94FBC-0AD2-4E83-B7CC-417003EC8C79}" type="pres">
      <dgm:prSet presAssocID="{2E8D048D-00DC-4638-9E2D-71245E6D0F7F}" presName="sibTrans" presStyleCnt="0"/>
      <dgm:spPr/>
    </dgm:pt>
    <dgm:pt modelId="{4468A01E-AF8F-4888-89E2-7C299AF21831}" type="pres">
      <dgm:prSet presAssocID="{BD277923-C583-4EB8-9510-BB86EE74DD34}" presName="node" presStyleLbl="node1" presStyleIdx="1" presStyleCnt="5">
        <dgm:presLayoutVars>
          <dgm:bulletEnabled val="1"/>
        </dgm:presLayoutVars>
      </dgm:prSet>
      <dgm:spPr/>
    </dgm:pt>
    <dgm:pt modelId="{5B4A8773-77BF-49A5-8EA8-E34AB89BCFB4}" type="pres">
      <dgm:prSet presAssocID="{91E1AD9E-6659-4F69-9E51-7F0B7130D4B6}" presName="sibTrans" presStyleCnt="0"/>
      <dgm:spPr/>
    </dgm:pt>
    <dgm:pt modelId="{5BF454D7-41DB-4D37-905F-8A9C16871DBB}" type="pres">
      <dgm:prSet presAssocID="{AB7A26D3-F174-4060-8A91-E5B9E50DD816}" presName="node" presStyleLbl="node1" presStyleIdx="2" presStyleCnt="5">
        <dgm:presLayoutVars>
          <dgm:bulletEnabled val="1"/>
        </dgm:presLayoutVars>
      </dgm:prSet>
      <dgm:spPr/>
    </dgm:pt>
    <dgm:pt modelId="{B52E2190-949A-49B9-89A8-A6B205B36AFE}" type="pres">
      <dgm:prSet presAssocID="{4D126F1B-D7B0-4EF8-A23A-DE14437CFF4C}" presName="sibTrans" presStyleCnt="0"/>
      <dgm:spPr/>
    </dgm:pt>
    <dgm:pt modelId="{1A3004D1-03F5-4359-A0E4-9A9E5218904A}" type="pres">
      <dgm:prSet presAssocID="{9C5DB908-9222-44E7-9BDF-45D09528D479}" presName="node" presStyleLbl="node1" presStyleIdx="3" presStyleCnt="5">
        <dgm:presLayoutVars>
          <dgm:bulletEnabled val="1"/>
        </dgm:presLayoutVars>
      </dgm:prSet>
      <dgm:spPr/>
    </dgm:pt>
    <dgm:pt modelId="{578A7F16-E651-4998-BA7D-CEDAABDD1826}" type="pres">
      <dgm:prSet presAssocID="{0E790205-0FD9-4072-9317-0023FD63C8A4}" presName="sibTrans" presStyleCnt="0"/>
      <dgm:spPr/>
    </dgm:pt>
    <dgm:pt modelId="{6686CF06-9636-46FF-BA01-393F3DFA2712}" type="pres">
      <dgm:prSet presAssocID="{A2DE1BA6-6402-4751-905A-E80CBD908033}" presName="node" presStyleLbl="node1" presStyleIdx="4" presStyleCnt="5">
        <dgm:presLayoutVars>
          <dgm:bulletEnabled val="1"/>
        </dgm:presLayoutVars>
      </dgm:prSet>
      <dgm:spPr/>
    </dgm:pt>
  </dgm:ptLst>
  <dgm:cxnLst>
    <dgm:cxn modelId="{FBD9742D-BC3C-4B09-9B0B-C07B71A3D9AB}" srcId="{EE447E48-EDD7-4215-B0B6-0FB00A421BF9}" destId="{AB7A26D3-F174-4060-8A91-E5B9E50DD816}" srcOrd="2" destOrd="0" parTransId="{1B5E84C3-EF54-49C0-9E07-9D96D8CA9EA9}" sibTransId="{4D126F1B-D7B0-4EF8-A23A-DE14437CFF4C}"/>
    <dgm:cxn modelId="{E7A5F665-7A11-4DA3-AAC8-D5C679D2D49F}" srcId="{EE447E48-EDD7-4215-B0B6-0FB00A421BF9}" destId="{A2DE1BA6-6402-4751-905A-E80CBD908033}" srcOrd="4" destOrd="0" parTransId="{D94ED036-1738-45FE-BDE0-812206D45BE0}" sibTransId="{D3056541-8EAE-4264-934E-3B58B982B32F}"/>
    <dgm:cxn modelId="{D3023E6F-366C-4711-A047-2EBD4BD9CA80}" srcId="{EE447E48-EDD7-4215-B0B6-0FB00A421BF9}" destId="{BD277923-C583-4EB8-9510-BB86EE74DD34}" srcOrd="1" destOrd="0" parTransId="{30335377-24D6-43D2-B9F5-FD15E8A60F6D}" sibTransId="{91E1AD9E-6659-4F69-9E51-7F0B7130D4B6}"/>
    <dgm:cxn modelId="{534DA54F-F8EB-418A-A878-527428EEAD64}" type="presOf" srcId="{AB7A26D3-F174-4060-8A91-E5B9E50DD816}" destId="{5BF454D7-41DB-4D37-905F-8A9C16871DBB}" srcOrd="0" destOrd="0" presId="urn:microsoft.com/office/officeart/2005/8/layout/default"/>
    <dgm:cxn modelId="{6D1AFF58-E966-4A20-A9DC-3080118654C0}" type="presOf" srcId="{A2DE1BA6-6402-4751-905A-E80CBD908033}" destId="{6686CF06-9636-46FF-BA01-393F3DFA2712}" srcOrd="0" destOrd="0" presId="urn:microsoft.com/office/officeart/2005/8/layout/default"/>
    <dgm:cxn modelId="{A86E4489-1739-4818-8E13-08C3D1D72C34}" type="presOf" srcId="{11717CCF-4423-4E19-942F-05653B128635}" destId="{E8AD73C2-686A-4F82-9D90-2FC2DE99B0EF}" srcOrd="0" destOrd="0" presId="urn:microsoft.com/office/officeart/2005/8/layout/default"/>
    <dgm:cxn modelId="{0F07D599-0F70-45A1-9E4D-7C42E8968CC5}" type="presOf" srcId="{BD277923-C583-4EB8-9510-BB86EE74DD34}" destId="{4468A01E-AF8F-4888-89E2-7C299AF21831}" srcOrd="0" destOrd="0" presId="urn:microsoft.com/office/officeart/2005/8/layout/default"/>
    <dgm:cxn modelId="{C338749E-FAB9-409A-BCD6-E78D2111F1AD}" srcId="{EE447E48-EDD7-4215-B0B6-0FB00A421BF9}" destId="{9C5DB908-9222-44E7-9BDF-45D09528D479}" srcOrd="3" destOrd="0" parTransId="{D6319129-47D1-446C-A00D-DF7539430538}" sibTransId="{0E790205-0FD9-4072-9317-0023FD63C8A4}"/>
    <dgm:cxn modelId="{B3D295BC-92CF-42C3-BDD4-99CA41B393FF}" type="presOf" srcId="{9C5DB908-9222-44E7-9BDF-45D09528D479}" destId="{1A3004D1-03F5-4359-A0E4-9A9E5218904A}" srcOrd="0" destOrd="0" presId="urn:microsoft.com/office/officeart/2005/8/layout/default"/>
    <dgm:cxn modelId="{EE4612BE-0B4B-4013-956F-7ABB25CAFC2D}" type="presOf" srcId="{EE447E48-EDD7-4215-B0B6-0FB00A421BF9}" destId="{642A8056-892F-4335-8948-235B6D2F5E40}" srcOrd="0" destOrd="0" presId="urn:microsoft.com/office/officeart/2005/8/layout/default"/>
    <dgm:cxn modelId="{0B7313FF-6C35-4735-80F0-8A4ED97D17A4}" srcId="{EE447E48-EDD7-4215-B0B6-0FB00A421BF9}" destId="{11717CCF-4423-4E19-942F-05653B128635}" srcOrd="0" destOrd="0" parTransId="{3B5A1CF9-C5E5-41AC-9ABA-F2CA1E951256}" sibTransId="{2E8D048D-00DC-4638-9E2D-71245E6D0F7F}"/>
    <dgm:cxn modelId="{85D9E077-7762-48FC-AD6C-21B8072D1294}" type="presParOf" srcId="{642A8056-892F-4335-8948-235B6D2F5E40}" destId="{E8AD73C2-686A-4F82-9D90-2FC2DE99B0EF}" srcOrd="0" destOrd="0" presId="urn:microsoft.com/office/officeart/2005/8/layout/default"/>
    <dgm:cxn modelId="{6CE3EF98-6A6E-47E3-99F8-1D8482E1E070}" type="presParOf" srcId="{642A8056-892F-4335-8948-235B6D2F5E40}" destId="{A1E94FBC-0AD2-4E83-B7CC-417003EC8C79}" srcOrd="1" destOrd="0" presId="urn:microsoft.com/office/officeart/2005/8/layout/default"/>
    <dgm:cxn modelId="{0A5A475A-D289-42F9-96F4-A9334C21E6C2}" type="presParOf" srcId="{642A8056-892F-4335-8948-235B6D2F5E40}" destId="{4468A01E-AF8F-4888-89E2-7C299AF21831}" srcOrd="2" destOrd="0" presId="urn:microsoft.com/office/officeart/2005/8/layout/default"/>
    <dgm:cxn modelId="{09CF28A8-393A-4404-B4DD-ED7EBB5F4E12}" type="presParOf" srcId="{642A8056-892F-4335-8948-235B6D2F5E40}" destId="{5B4A8773-77BF-49A5-8EA8-E34AB89BCFB4}" srcOrd="3" destOrd="0" presId="urn:microsoft.com/office/officeart/2005/8/layout/default"/>
    <dgm:cxn modelId="{B90D78E4-55B0-409C-971E-74E4475EFEA4}" type="presParOf" srcId="{642A8056-892F-4335-8948-235B6D2F5E40}" destId="{5BF454D7-41DB-4D37-905F-8A9C16871DBB}" srcOrd="4" destOrd="0" presId="urn:microsoft.com/office/officeart/2005/8/layout/default"/>
    <dgm:cxn modelId="{5F2A3C03-AB63-4D5A-B86B-03D382ADA1E1}" type="presParOf" srcId="{642A8056-892F-4335-8948-235B6D2F5E40}" destId="{B52E2190-949A-49B9-89A8-A6B205B36AFE}" srcOrd="5" destOrd="0" presId="urn:microsoft.com/office/officeart/2005/8/layout/default"/>
    <dgm:cxn modelId="{F44C3504-8B2D-45E2-A58D-D89E87E994DB}" type="presParOf" srcId="{642A8056-892F-4335-8948-235B6D2F5E40}" destId="{1A3004D1-03F5-4359-A0E4-9A9E5218904A}" srcOrd="6" destOrd="0" presId="urn:microsoft.com/office/officeart/2005/8/layout/default"/>
    <dgm:cxn modelId="{7F4D3242-270B-4A79-B0B6-B9E4C2FA8515}" type="presParOf" srcId="{642A8056-892F-4335-8948-235B6D2F5E40}" destId="{578A7F16-E651-4998-BA7D-CEDAABDD1826}" srcOrd="7" destOrd="0" presId="urn:microsoft.com/office/officeart/2005/8/layout/default"/>
    <dgm:cxn modelId="{ABC5C7AA-8F19-423A-944C-FE2819E5D25C}" type="presParOf" srcId="{642A8056-892F-4335-8948-235B6D2F5E40}" destId="{6686CF06-9636-46FF-BA01-393F3DFA271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F9E2A7-7590-4279-986F-D4BD34F5819E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0B070A6-43E7-4E0D-A769-EB7D6961C988}">
      <dgm:prSet/>
      <dgm:spPr/>
      <dgm:t>
        <a:bodyPr/>
        <a:lstStyle/>
        <a:p>
          <a:r>
            <a:rPr lang="da-DK"/>
            <a:t>Ventelisterne – patientrettigheder – udgift til flere speciallæger med ydernumre -  privathospitaler </a:t>
          </a:r>
          <a:endParaRPr lang="en-US"/>
        </a:p>
      </dgm:t>
    </dgm:pt>
    <dgm:pt modelId="{31E06BE7-BE44-476A-8269-2A15C636D05F}" type="parTrans" cxnId="{6CD73997-BE8F-46F7-89E1-F8C94C998ED6}">
      <dgm:prSet/>
      <dgm:spPr/>
      <dgm:t>
        <a:bodyPr/>
        <a:lstStyle/>
        <a:p>
          <a:endParaRPr lang="en-US"/>
        </a:p>
      </dgm:t>
    </dgm:pt>
    <dgm:pt modelId="{E33F72F2-CB72-43C6-8FDB-5CF6EEF1CB41}" type="sibTrans" cxnId="{6CD73997-BE8F-46F7-89E1-F8C94C998ED6}">
      <dgm:prSet/>
      <dgm:spPr/>
      <dgm:t>
        <a:bodyPr/>
        <a:lstStyle/>
        <a:p>
          <a:endParaRPr lang="en-US"/>
        </a:p>
      </dgm:t>
    </dgm:pt>
    <dgm:pt modelId="{A5845CDA-3328-4203-8049-9DB115F17BE7}">
      <dgm:prSet/>
      <dgm:spPr/>
      <dgm:t>
        <a:bodyPr/>
        <a:lstStyle/>
        <a:p>
          <a:r>
            <a:rPr lang="da-DK"/>
            <a:t>Demografien af ældre – med flere multisyge </a:t>
          </a:r>
          <a:endParaRPr lang="en-US"/>
        </a:p>
      </dgm:t>
    </dgm:pt>
    <dgm:pt modelId="{F63680EF-3611-4546-ABE1-4D1AA0DD00FE}" type="parTrans" cxnId="{E6282546-A3FF-480A-BD81-CF8BECE79248}">
      <dgm:prSet/>
      <dgm:spPr/>
      <dgm:t>
        <a:bodyPr/>
        <a:lstStyle/>
        <a:p>
          <a:endParaRPr lang="en-US"/>
        </a:p>
      </dgm:t>
    </dgm:pt>
    <dgm:pt modelId="{B5847D6D-7BCA-4EE9-8605-A7B07CDE2ADC}" type="sibTrans" cxnId="{E6282546-A3FF-480A-BD81-CF8BECE79248}">
      <dgm:prSet/>
      <dgm:spPr/>
      <dgm:t>
        <a:bodyPr/>
        <a:lstStyle/>
        <a:p>
          <a:endParaRPr lang="en-US"/>
        </a:p>
      </dgm:t>
    </dgm:pt>
    <dgm:pt modelId="{A2C86AB9-207B-404D-84A8-54721AEF2EED}">
      <dgm:prSet/>
      <dgm:spPr/>
      <dgm:t>
        <a:bodyPr/>
        <a:lstStyle/>
        <a:p>
          <a:r>
            <a:rPr lang="da-DK"/>
            <a:t>Færre borgere på sygehusene. Krav om mere nært – færre på sygehuse - men er vi sikker på der er tilstrækkelig med ressourcer og kvalitet – så vi reelt kan flytte borgerne </a:t>
          </a:r>
          <a:endParaRPr lang="en-US"/>
        </a:p>
      </dgm:t>
    </dgm:pt>
    <dgm:pt modelId="{99D83F08-AEAF-4226-BE91-6BD1585C6EE3}" type="parTrans" cxnId="{0139A000-3F58-4982-8781-2C168958ECCB}">
      <dgm:prSet/>
      <dgm:spPr/>
      <dgm:t>
        <a:bodyPr/>
        <a:lstStyle/>
        <a:p>
          <a:endParaRPr lang="en-US"/>
        </a:p>
      </dgm:t>
    </dgm:pt>
    <dgm:pt modelId="{F1700C85-2F66-49BA-BA5C-35B5C99088D7}" type="sibTrans" cxnId="{0139A000-3F58-4982-8781-2C168958ECCB}">
      <dgm:prSet/>
      <dgm:spPr/>
      <dgm:t>
        <a:bodyPr/>
        <a:lstStyle/>
        <a:p>
          <a:endParaRPr lang="en-US"/>
        </a:p>
      </dgm:t>
    </dgm:pt>
    <dgm:pt modelId="{95CEC594-5325-44AE-A8C8-E14AF48BC75A}">
      <dgm:prSet/>
      <dgm:spPr/>
      <dgm:t>
        <a:bodyPr/>
        <a:lstStyle/>
        <a:p>
          <a:r>
            <a:rPr lang="da-DK"/>
            <a:t>Kan vi fortsat sikre høj faglighed på det specialiserede område</a:t>
          </a:r>
          <a:endParaRPr lang="en-US"/>
        </a:p>
      </dgm:t>
    </dgm:pt>
    <dgm:pt modelId="{DEDA1601-1FA9-4F60-9D32-6AA96D3DA8B7}" type="parTrans" cxnId="{4CFD63AD-B570-4130-BA9E-4549D0149001}">
      <dgm:prSet/>
      <dgm:spPr/>
      <dgm:t>
        <a:bodyPr/>
        <a:lstStyle/>
        <a:p>
          <a:endParaRPr lang="en-US"/>
        </a:p>
      </dgm:t>
    </dgm:pt>
    <dgm:pt modelId="{FDE50A34-3100-4EA0-98AD-F9759A7B7B8C}" type="sibTrans" cxnId="{4CFD63AD-B570-4130-BA9E-4549D0149001}">
      <dgm:prSet/>
      <dgm:spPr/>
      <dgm:t>
        <a:bodyPr/>
        <a:lstStyle/>
        <a:p>
          <a:endParaRPr lang="en-US"/>
        </a:p>
      </dgm:t>
    </dgm:pt>
    <dgm:pt modelId="{47C90196-70D0-42BA-8C49-5D6E7F218F3D}">
      <dgm:prSet/>
      <dgm:spPr/>
      <dgm:t>
        <a:bodyPr/>
        <a:lstStyle/>
        <a:p>
          <a:r>
            <a:rPr lang="da-DK"/>
            <a:t>Nært – betyder det så -  at vi kan prioritere tilbud på de mindre sygehuse – hvad betyder det for økonomien og specialerne</a:t>
          </a:r>
          <a:endParaRPr lang="en-US"/>
        </a:p>
      </dgm:t>
    </dgm:pt>
    <dgm:pt modelId="{5F25B4B5-500C-4347-9B54-ED9F8B4CCF20}" type="parTrans" cxnId="{9B3FB8AC-88B3-4E9B-A8F6-D83060CD2C82}">
      <dgm:prSet/>
      <dgm:spPr/>
      <dgm:t>
        <a:bodyPr/>
        <a:lstStyle/>
        <a:p>
          <a:endParaRPr lang="en-US"/>
        </a:p>
      </dgm:t>
    </dgm:pt>
    <dgm:pt modelId="{86D26763-23F0-432C-AEBA-1F49F83EB543}" type="sibTrans" cxnId="{9B3FB8AC-88B3-4E9B-A8F6-D83060CD2C82}">
      <dgm:prSet/>
      <dgm:spPr/>
      <dgm:t>
        <a:bodyPr/>
        <a:lstStyle/>
        <a:p>
          <a:endParaRPr lang="en-US"/>
        </a:p>
      </dgm:t>
    </dgm:pt>
    <dgm:pt modelId="{DF17A4D4-E064-486E-8A65-3612CE5F08B2}" type="pres">
      <dgm:prSet presAssocID="{95F9E2A7-7590-4279-986F-D4BD34F5819E}" presName="diagram" presStyleCnt="0">
        <dgm:presLayoutVars>
          <dgm:dir/>
          <dgm:resizeHandles val="exact"/>
        </dgm:presLayoutVars>
      </dgm:prSet>
      <dgm:spPr/>
    </dgm:pt>
    <dgm:pt modelId="{A7996D61-F255-4969-B9C3-6E0446CECBF9}" type="pres">
      <dgm:prSet presAssocID="{20B070A6-43E7-4E0D-A769-EB7D6961C988}" presName="node" presStyleLbl="node1" presStyleIdx="0" presStyleCnt="5">
        <dgm:presLayoutVars>
          <dgm:bulletEnabled val="1"/>
        </dgm:presLayoutVars>
      </dgm:prSet>
      <dgm:spPr/>
    </dgm:pt>
    <dgm:pt modelId="{7B1CCE79-39E9-4AD1-9670-DA19B4116321}" type="pres">
      <dgm:prSet presAssocID="{E33F72F2-CB72-43C6-8FDB-5CF6EEF1CB41}" presName="sibTrans" presStyleCnt="0"/>
      <dgm:spPr/>
    </dgm:pt>
    <dgm:pt modelId="{793925D7-ACD8-4431-A103-0BE277493459}" type="pres">
      <dgm:prSet presAssocID="{A5845CDA-3328-4203-8049-9DB115F17BE7}" presName="node" presStyleLbl="node1" presStyleIdx="1" presStyleCnt="5">
        <dgm:presLayoutVars>
          <dgm:bulletEnabled val="1"/>
        </dgm:presLayoutVars>
      </dgm:prSet>
      <dgm:spPr/>
    </dgm:pt>
    <dgm:pt modelId="{532A9CFC-4286-44A7-AF78-F46611629A45}" type="pres">
      <dgm:prSet presAssocID="{B5847D6D-7BCA-4EE9-8605-A7B07CDE2ADC}" presName="sibTrans" presStyleCnt="0"/>
      <dgm:spPr/>
    </dgm:pt>
    <dgm:pt modelId="{754E6976-4E57-40BA-A4AB-CC4E645C53B0}" type="pres">
      <dgm:prSet presAssocID="{A2C86AB9-207B-404D-84A8-54721AEF2EED}" presName="node" presStyleLbl="node1" presStyleIdx="2" presStyleCnt="5">
        <dgm:presLayoutVars>
          <dgm:bulletEnabled val="1"/>
        </dgm:presLayoutVars>
      </dgm:prSet>
      <dgm:spPr/>
    </dgm:pt>
    <dgm:pt modelId="{4EB0893C-DCBA-465A-B34C-9D9E16CF5827}" type="pres">
      <dgm:prSet presAssocID="{F1700C85-2F66-49BA-BA5C-35B5C99088D7}" presName="sibTrans" presStyleCnt="0"/>
      <dgm:spPr/>
    </dgm:pt>
    <dgm:pt modelId="{894D8C01-AFF2-4F29-B436-84A26FB5C2A1}" type="pres">
      <dgm:prSet presAssocID="{95CEC594-5325-44AE-A8C8-E14AF48BC75A}" presName="node" presStyleLbl="node1" presStyleIdx="3" presStyleCnt="5">
        <dgm:presLayoutVars>
          <dgm:bulletEnabled val="1"/>
        </dgm:presLayoutVars>
      </dgm:prSet>
      <dgm:spPr/>
    </dgm:pt>
    <dgm:pt modelId="{E877BA60-891E-4F11-853F-B8E1E99D80EB}" type="pres">
      <dgm:prSet presAssocID="{FDE50A34-3100-4EA0-98AD-F9759A7B7B8C}" presName="sibTrans" presStyleCnt="0"/>
      <dgm:spPr/>
    </dgm:pt>
    <dgm:pt modelId="{14622FDF-6FFB-4C7C-9680-A321DACCB0C4}" type="pres">
      <dgm:prSet presAssocID="{47C90196-70D0-42BA-8C49-5D6E7F218F3D}" presName="node" presStyleLbl="node1" presStyleIdx="4" presStyleCnt="5">
        <dgm:presLayoutVars>
          <dgm:bulletEnabled val="1"/>
        </dgm:presLayoutVars>
      </dgm:prSet>
      <dgm:spPr/>
    </dgm:pt>
  </dgm:ptLst>
  <dgm:cxnLst>
    <dgm:cxn modelId="{0139A000-3F58-4982-8781-2C168958ECCB}" srcId="{95F9E2A7-7590-4279-986F-D4BD34F5819E}" destId="{A2C86AB9-207B-404D-84A8-54721AEF2EED}" srcOrd="2" destOrd="0" parTransId="{99D83F08-AEAF-4226-BE91-6BD1585C6EE3}" sibTransId="{F1700C85-2F66-49BA-BA5C-35B5C99088D7}"/>
    <dgm:cxn modelId="{729E081E-CD79-4C8C-BFED-0A867BD6D3D3}" type="presOf" srcId="{95CEC594-5325-44AE-A8C8-E14AF48BC75A}" destId="{894D8C01-AFF2-4F29-B436-84A26FB5C2A1}" srcOrd="0" destOrd="0" presId="urn:microsoft.com/office/officeart/2005/8/layout/default"/>
    <dgm:cxn modelId="{E6282546-A3FF-480A-BD81-CF8BECE79248}" srcId="{95F9E2A7-7590-4279-986F-D4BD34F5819E}" destId="{A5845CDA-3328-4203-8049-9DB115F17BE7}" srcOrd="1" destOrd="0" parTransId="{F63680EF-3611-4546-ABE1-4D1AA0DD00FE}" sibTransId="{B5847D6D-7BCA-4EE9-8605-A7B07CDE2ADC}"/>
    <dgm:cxn modelId="{9F50B74D-424B-4B79-874E-71C0C9AB3892}" type="presOf" srcId="{20B070A6-43E7-4E0D-A769-EB7D6961C988}" destId="{A7996D61-F255-4969-B9C3-6E0446CECBF9}" srcOrd="0" destOrd="0" presId="urn:microsoft.com/office/officeart/2005/8/layout/default"/>
    <dgm:cxn modelId="{3BB7E057-33DE-4014-A56C-A8F09D5BD014}" type="presOf" srcId="{95F9E2A7-7590-4279-986F-D4BD34F5819E}" destId="{DF17A4D4-E064-486E-8A65-3612CE5F08B2}" srcOrd="0" destOrd="0" presId="urn:microsoft.com/office/officeart/2005/8/layout/default"/>
    <dgm:cxn modelId="{0D254688-EAA1-4B14-9487-06BBAB672551}" type="presOf" srcId="{A2C86AB9-207B-404D-84A8-54721AEF2EED}" destId="{754E6976-4E57-40BA-A4AB-CC4E645C53B0}" srcOrd="0" destOrd="0" presId="urn:microsoft.com/office/officeart/2005/8/layout/default"/>
    <dgm:cxn modelId="{6CD73997-BE8F-46F7-89E1-F8C94C998ED6}" srcId="{95F9E2A7-7590-4279-986F-D4BD34F5819E}" destId="{20B070A6-43E7-4E0D-A769-EB7D6961C988}" srcOrd="0" destOrd="0" parTransId="{31E06BE7-BE44-476A-8269-2A15C636D05F}" sibTransId="{E33F72F2-CB72-43C6-8FDB-5CF6EEF1CB41}"/>
    <dgm:cxn modelId="{9B3FB8AC-88B3-4E9B-A8F6-D83060CD2C82}" srcId="{95F9E2A7-7590-4279-986F-D4BD34F5819E}" destId="{47C90196-70D0-42BA-8C49-5D6E7F218F3D}" srcOrd="4" destOrd="0" parTransId="{5F25B4B5-500C-4347-9B54-ED9F8B4CCF20}" sibTransId="{86D26763-23F0-432C-AEBA-1F49F83EB543}"/>
    <dgm:cxn modelId="{4CFD63AD-B570-4130-BA9E-4549D0149001}" srcId="{95F9E2A7-7590-4279-986F-D4BD34F5819E}" destId="{95CEC594-5325-44AE-A8C8-E14AF48BC75A}" srcOrd="3" destOrd="0" parTransId="{DEDA1601-1FA9-4F60-9D32-6AA96D3DA8B7}" sibTransId="{FDE50A34-3100-4EA0-98AD-F9759A7B7B8C}"/>
    <dgm:cxn modelId="{87B629C8-5010-4B35-9A74-83D2B95DFB12}" type="presOf" srcId="{A5845CDA-3328-4203-8049-9DB115F17BE7}" destId="{793925D7-ACD8-4431-A103-0BE277493459}" srcOrd="0" destOrd="0" presId="urn:microsoft.com/office/officeart/2005/8/layout/default"/>
    <dgm:cxn modelId="{1CAC28E6-376F-4FAE-BEC9-B4016E9C1A03}" type="presOf" srcId="{47C90196-70D0-42BA-8C49-5D6E7F218F3D}" destId="{14622FDF-6FFB-4C7C-9680-A321DACCB0C4}" srcOrd="0" destOrd="0" presId="urn:microsoft.com/office/officeart/2005/8/layout/default"/>
    <dgm:cxn modelId="{33010AF8-8EED-43C3-A149-837DE3624A4E}" type="presParOf" srcId="{DF17A4D4-E064-486E-8A65-3612CE5F08B2}" destId="{A7996D61-F255-4969-B9C3-6E0446CECBF9}" srcOrd="0" destOrd="0" presId="urn:microsoft.com/office/officeart/2005/8/layout/default"/>
    <dgm:cxn modelId="{305693A1-C8C4-4ECD-BCE6-CAB9A5696ACC}" type="presParOf" srcId="{DF17A4D4-E064-486E-8A65-3612CE5F08B2}" destId="{7B1CCE79-39E9-4AD1-9670-DA19B4116321}" srcOrd="1" destOrd="0" presId="urn:microsoft.com/office/officeart/2005/8/layout/default"/>
    <dgm:cxn modelId="{3E16B93B-3E4A-49BD-B4F9-16C906CF4176}" type="presParOf" srcId="{DF17A4D4-E064-486E-8A65-3612CE5F08B2}" destId="{793925D7-ACD8-4431-A103-0BE277493459}" srcOrd="2" destOrd="0" presId="urn:microsoft.com/office/officeart/2005/8/layout/default"/>
    <dgm:cxn modelId="{9728589A-0543-48CB-A61C-AE1AF5AEEC3F}" type="presParOf" srcId="{DF17A4D4-E064-486E-8A65-3612CE5F08B2}" destId="{532A9CFC-4286-44A7-AF78-F46611629A45}" srcOrd="3" destOrd="0" presId="urn:microsoft.com/office/officeart/2005/8/layout/default"/>
    <dgm:cxn modelId="{49D45FE9-66FA-4909-98F1-94B794CEB717}" type="presParOf" srcId="{DF17A4D4-E064-486E-8A65-3612CE5F08B2}" destId="{754E6976-4E57-40BA-A4AB-CC4E645C53B0}" srcOrd="4" destOrd="0" presId="urn:microsoft.com/office/officeart/2005/8/layout/default"/>
    <dgm:cxn modelId="{9BC7D04E-FA07-4804-997D-583980025273}" type="presParOf" srcId="{DF17A4D4-E064-486E-8A65-3612CE5F08B2}" destId="{4EB0893C-DCBA-465A-B34C-9D9E16CF5827}" srcOrd="5" destOrd="0" presId="urn:microsoft.com/office/officeart/2005/8/layout/default"/>
    <dgm:cxn modelId="{F82ACB14-1132-4997-A574-3F01641303DD}" type="presParOf" srcId="{DF17A4D4-E064-486E-8A65-3612CE5F08B2}" destId="{894D8C01-AFF2-4F29-B436-84A26FB5C2A1}" srcOrd="6" destOrd="0" presId="urn:microsoft.com/office/officeart/2005/8/layout/default"/>
    <dgm:cxn modelId="{1D3B2976-2A6C-4B30-82D3-B3B5C96E1FB6}" type="presParOf" srcId="{DF17A4D4-E064-486E-8A65-3612CE5F08B2}" destId="{E877BA60-891E-4F11-853F-B8E1E99D80EB}" srcOrd="7" destOrd="0" presId="urn:microsoft.com/office/officeart/2005/8/layout/default"/>
    <dgm:cxn modelId="{FC838D04-AC27-43F3-9CCA-8E62B13B6F04}" type="presParOf" srcId="{DF17A4D4-E064-486E-8A65-3612CE5F08B2}" destId="{14622FDF-6FFB-4C7C-9680-A321DACCB0C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F513A6-77FE-4FE2-9E79-1714770E85EC}" type="doc">
      <dgm:prSet loTypeId="urn:microsoft.com/office/officeart/2018/2/layout/IconCircleList" loCatId="icon" qsTypeId="urn:microsoft.com/office/officeart/2005/8/quickstyle/simple1#4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5CA87D7E-227D-4C6A-B255-3C587340734B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Skal medvirke til at udvikle det nære sundhedsvæsen </a:t>
          </a:r>
          <a:endParaRPr lang="en-US"/>
        </a:p>
      </dgm:t>
    </dgm:pt>
    <dgm:pt modelId="{A056262F-8A7B-4AC4-B6D1-3DECADCBD00F}" type="parTrans" cxnId="{D3415381-7988-4AA5-A056-53ABABB3DAC9}">
      <dgm:prSet/>
      <dgm:spPr/>
      <dgm:t>
        <a:bodyPr/>
        <a:lstStyle/>
        <a:p>
          <a:endParaRPr lang="en-US"/>
        </a:p>
      </dgm:t>
    </dgm:pt>
    <dgm:pt modelId="{0EAB23CE-DAE2-4518-AFAA-035B61A75731}" type="sibTrans" cxnId="{D3415381-7988-4AA5-A056-53ABABB3DAC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BECFE04-4633-40C8-AEEA-CF15AF974819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Kan drøfte om det ikke også skal gælde sygehusvæsenet – som patientinddragelses udvalgene i dag ?? </a:t>
          </a:r>
          <a:endParaRPr lang="en-US"/>
        </a:p>
      </dgm:t>
    </dgm:pt>
    <dgm:pt modelId="{51357F8B-D49A-45B7-BF97-F572A78E2C3C}" type="parTrans" cxnId="{EA7B62C5-717C-4609-B62A-029A8CAA146C}">
      <dgm:prSet/>
      <dgm:spPr/>
      <dgm:t>
        <a:bodyPr/>
        <a:lstStyle/>
        <a:p>
          <a:endParaRPr lang="en-US"/>
        </a:p>
      </dgm:t>
    </dgm:pt>
    <dgm:pt modelId="{3DE4852F-B32A-422E-B47C-128B0A5727E9}" type="sibTrans" cxnId="{EA7B62C5-717C-4609-B62A-029A8CAA146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BC66D5-BC4C-4675-A955-516393F11808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Senior- og Ældreråd får en vigtig stemme – fordi de har en stærk forankring lokalt – populationen – mange ældre – både i det nære og på sygehusene</a:t>
          </a:r>
          <a:endParaRPr lang="en-US"/>
        </a:p>
      </dgm:t>
    </dgm:pt>
    <dgm:pt modelId="{3B975EAC-A32D-4C42-B974-5BA6B581B857}" type="parTrans" cxnId="{EFCCF3E7-446D-48E3-B56E-203E772DE8C2}">
      <dgm:prSet/>
      <dgm:spPr/>
      <dgm:t>
        <a:bodyPr/>
        <a:lstStyle/>
        <a:p>
          <a:endParaRPr lang="en-US"/>
        </a:p>
      </dgm:t>
    </dgm:pt>
    <dgm:pt modelId="{66D78764-3B75-4840-8688-7F64C14F926B}" type="sibTrans" cxnId="{EFCCF3E7-446D-48E3-B56E-203E772DE8C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FC41540-AF4D-4789-AB3B-F5690337B1BE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Patient og pårørende udvalg skal medvirke til udvikling af sundhedsvæsenet – sygehuse og lokalt – en væsentlig faktor i udviklingen af hele vores sundhedsvæsen </a:t>
          </a:r>
          <a:endParaRPr lang="en-US"/>
        </a:p>
      </dgm:t>
    </dgm:pt>
    <dgm:pt modelId="{F39F03F9-0599-4510-8F88-9C7AA16BA60B}" type="parTrans" cxnId="{29106D08-1709-4601-8EEC-DA81D0DB5467}">
      <dgm:prSet/>
      <dgm:spPr/>
      <dgm:t>
        <a:bodyPr/>
        <a:lstStyle/>
        <a:p>
          <a:endParaRPr lang="en-US"/>
        </a:p>
      </dgm:t>
    </dgm:pt>
    <dgm:pt modelId="{4F25F2C7-3BD5-4D2E-9BB6-C13AD3FB30BD}" type="sibTrans" cxnId="{29106D08-1709-4601-8EEC-DA81D0DB546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B8DB24B-A25C-4A74-94A2-466F02123197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Også drøftelser af nærsundhedsplaner – ikke bare høringspartner </a:t>
          </a:r>
          <a:endParaRPr lang="en-US"/>
        </a:p>
      </dgm:t>
    </dgm:pt>
    <dgm:pt modelId="{535B1B22-A8AB-4CD5-B244-CF38EDFBFCB6}" type="parTrans" cxnId="{CB6D31DF-13D8-4A3C-9704-99D916401D3C}">
      <dgm:prSet/>
      <dgm:spPr/>
      <dgm:t>
        <a:bodyPr/>
        <a:lstStyle/>
        <a:p>
          <a:endParaRPr lang="en-US"/>
        </a:p>
      </dgm:t>
    </dgm:pt>
    <dgm:pt modelId="{D46D61B1-239B-44E7-890D-B903E07DEE50}" type="sibTrans" cxnId="{CB6D31DF-13D8-4A3C-9704-99D916401D3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ADBED24-8CA0-4B04-8CB8-60544920E292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Skal ikke behandle enkeltsager – men medvirke til at sikre sammenhæng mellem sygehus – kommuner – praksis</a:t>
          </a:r>
          <a:endParaRPr lang="en-US"/>
        </a:p>
      </dgm:t>
    </dgm:pt>
    <dgm:pt modelId="{081A0C14-1387-40E1-94B5-4056BD724A34}" type="parTrans" cxnId="{10AACE96-B269-4CE4-A77A-333738477E59}">
      <dgm:prSet/>
      <dgm:spPr/>
      <dgm:t>
        <a:bodyPr/>
        <a:lstStyle/>
        <a:p>
          <a:endParaRPr lang="en-US"/>
        </a:p>
      </dgm:t>
    </dgm:pt>
    <dgm:pt modelId="{36DBAE93-F217-4B60-BFA8-8B1E2718D3A9}" type="sibTrans" cxnId="{10AACE96-B269-4CE4-A77A-333738477E5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D11A04D-34CF-4AD7-8817-14D33D241920}">
      <dgm:prSet/>
      <dgm:spPr/>
      <dgm:t>
        <a:bodyPr/>
        <a:lstStyle/>
        <a:p>
          <a:pPr>
            <a:lnSpc>
              <a:spcPct val="100000"/>
            </a:lnSpc>
          </a:pPr>
          <a:r>
            <a:rPr lang="da-DK"/>
            <a:t>Skal rådgive Sundhedsrådet om udviklingen </a:t>
          </a:r>
          <a:endParaRPr lang="en-US"/>
        </a:p>
      </dgm:t>
    </dgm:pt>
    <dgm:pt modelId="{B23F163A-87B5-4193-AB3F-1F006E86DE99}" type="parTrans" cxnId="{F3E73574-59C4-4142-ADCB-76C2C770A73F}">
      <dgm:prSet/>
      <dgm:spPr/>
      <dgm:t>
        <a:bodyPr/>
        <a:lstStyle/>
        <a:p>
          <a:endParaRPr lang="en-US"/>
        </a:p>
      </dgm:t>
    </dgm:pt>
    <dgm:pt modelId="{0233CC20-C5E5-4728-AB57-FC8B5A23B599}" type="sibTrans" cxnId="{F3E73574-59C4-4142-ADCB-76C2C770A73F}">
      <dgm:prSet/>
      <dgm:spPr/>
      <dgm:t>
        <a:bodyPr/>
        <a:lstStyle/>
        <a:p>
          <a:endParaRPr lang="en-US"/>
        </a:p>
      </dgm:t>
    </dgm:pt>
    <dgm:pt modelId="{C5D818DD-7E65-47B6-97E7-F7404A2E319A}" type="pres">
      <dgm:prSet presAssocID="{92F513A6-77FE-4FE2-9E79-1714770E85EC}" presName="root" presStyleCnt="0">
        <dgm:presLayoutVars>
          <dgm:dir/>
          <dgm:resizeHandles val="exact"/>
        </dgm:presLayoutVars>
      </dgm:prSet>
      <dgm:spPr/>
    </dgm:pt>
    <dgm:pt modelId="{F8620823-04F2-4175-BA55-47480A5FA501}" type="pres">
      <dgm:prSet presAssocID="{92F513A6-77FE-4FE2-9E79-1714770E85EC}" presName="container" presStyleCnt="0">
        <dgm:presLayoutVars>
          <dgm:dir/>
          <dgm:resizeHandles val="exact"/>
        </dgm:presLayoutVars>
      </dgm:prSet>
      <dgm:spPr/>
    </dgm:pt>
    <dgm:pt modelId="{A540302E-5185-4F46-A3A6-438AB162AE80}" type="pres">
      <dgm:prSet presAssocID="{5CA87D7E-227D-4C6A-B255-3C587340734B}" presName="compNode" presStyleCnt="0"/>
      <dgm:spPr/>
    </dgm:pt>
    <dgm:pt modelId="{F21C68C1-1D60-4D35-B887-C3D5DCFA6D51}" type="pres">
      <dgm:prSet presAssocID="{5CA87D7E-227D-4C6A-B255-3C587340734B}" presName="iconBgRect" presStyleLbl="bgShp" presStyleIdx="0" presStyleCnt="7"/>
      <dgm:spPr/>
    </dgm:pt>
    <dgm:pt modelId="{AC8835EE-FBE2-4940-8D70-8ABF2E3B16A7}" type="pres">
      <dgm:prSet presAssocID="{5CA87D7E-227D-4C6A-B255-3C587340734B}" presName="iconRect" presStyleLbl="node1" presStyleIdx="0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ægevidenskab"/>
        </a:ext>
      </dgm:extLst>
    </dgm:pt>
    <dgm:pt modelId="{B5C6399B-E4D2-4067-883F-CF9364308E6F}" type="pres">
      <dgm:prSet presAssocID="{5CA87D7E-227D-4C6A-B255-3C587340734B}" presName="spaceRect" presStyleCnt="0"/>
      <dgm:spPr/>
    </dgm:pt>
    <dgm:pt modelId="{A8752120-436B-4DD0-AB32-33AB7037EF98}" type="pres">
      <dgm:prSet presAssocID="{5CA87D7E-227D-4C6A-B255-3C587340734B}" presName="textRect" presStyleLbl="revTx" presStyleIdx="0" presStyleCnt="7">
        <dgm:presLayoutVars>
          <dgm:chMax val="1"/>
          <dgm:chPref val="1"/>
        </dgm:presLayoutVars>
      </dgm:prSet>
      <dgm:spPr/>
    </dgm:pt>
    <dgm:pt modelId="{A2A33C2D-14D9-4CD5-BD87-7DAA9E8F6413}" type="pres">
      <dgm:prSet presAssocID="{0EAB23CE-DAE2-4518-AFAA-035B61A75731}" presName="sibTrans" presStyleLbl="sibTrans2D1" presStyleIdx="0" presStyleCnt="0"/>
      <dgm:spPr/>
    </dgm:pt>
    <dgm:pt modelId="{F168EB0C-E94A-4ED9-B69C-4C030621F8D3}" type="pres">
      <dgm:prSet presAssocID="{0BECFE04-4633-40C8-AEEA-CF15AF974819}" presName="compNode" presStyleCnt="0"/>
      <dgm:spPr/>
    </dgm:pt>
    <dgm:pt modelId="{C77CEC9B-EE40-4D72-A4B1-5DD1D268A2C6}" type="pres">
      <dgm:prSet presAssocID="{0BECFE04-4633-40C8-AEEA-CF15AF974819}" presName="iconBgRect" presStyleLbl="bgShp" presStyleIdx="1" presStyleCnt="7"/>
      <dgm:spPr/>
    </dgm:pt>
    <dgm:pt modelId="{7B22A880-9792-4690-8D07-560020113632}" type="pres">
      <dgm:prSet presAssocID="{0BECFE04-4633-40C8-AEEA-CF15AF974819}" presName="iconRect" presStyleLbl="node1" presStyleIdx="1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ki"/>
        </a:ext>
      </dgm:extLst>
    </dgm:pt>
    <dgm:pt modelId="{AD183111-8331-4881-9368-1BD5A1534485}" type="pres">
      <dgm:prSet presAssocID="{0BECFE04-4633-40C8-AEEA-CF15AF974819}" presName="spaceRect" presStyleCnt="0"/>
      <dgm:spPr/>
    </dgm:pt>
    <dgm:pt modelId="{06B56F2E-C300-487E-BAEE-6C5EBF8E5BEF}" type="pres">
      <dgm:prSet presAssocID="{0BECFE04-4633-40C8-AEEA-CF15AF974819}" presName="textRect" presStyleLbl="revTx" presStyleIdx="1" presStyleCnt="7">
        <dgm:presLayoutVars>
          <dgm:chMax val="1"/>
          <dgm:chPref val="1"/>
        </dgm:presLayoutVars>
      </dgm:prSet>
      <dgm:spPr/>
    </dgm:pt>
    <dgm:pt modelId="{0910100B-F42C-4CFF-BBEE-DF9E9EAFFCC7}" type="pres">
      <dgm:prSet presAssocID="{3DE4852F-B32A-422E-B47C-128B0A5727E9}" presName="sibTrans" presStyleLbl="sibTrans2D1" presStyleIdx="0" presStyleCnt="0"/>
      <dgm:spPr/>
    </dgm:pt>
    <dgm:pt modelId="{A0BD5770-BC64-4B2D-9A35-FB90C3613963}" type="pres">
      <dgm:prSet presAssocID="{8FBC66D5-BC4C-4675-A955-516393F11808}" presName="compNode" presStyleCnt="0"/>
      <dgm:spPr/>
    </dgm:pt>
    <dgm:pt modelId="{A7468B1D-082A-42A8-933B-E1628BBEBDB3}" type="pres">
      <dgm:prSet presAssocID="{8FBC66D5-BC4C-4675-A955-516393F11808}" presName="iconBgRect" presStyleLbl="bgShp" presStyleIdx="2" presStyleCnt="7"/>
      <dgm:spPr/>
    </dgm:pt>
    <dgm:pt modelId="{B6B75409-9AF0-4FB5-A381-C23D088B2B2F}" type="pres">
      <dgm:prSet presAssocID="{8FBC66D5-BC4C-4675-A955-516393F11808}" presName="iconRect" presStyleLbl="node1" presStyleIdx="2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ker"/>
        </a:ext>
      </dgm:extLst>
    </dgm:pt>
    <dgm:pt modelId="{6B1DD3F5-6593-4AA1-9CE3-20698E130160}" type="pres">
      <dgm:prSet presAssocID="{8FBC66D5-BC4C-4675-A955-516393F11808}" presName="spaceRect" presStyleCnt="0"/>
      <dgm:spPr/>
    </dgm:pt>
    <dgm:pt modelId="{A0F127A6-ACE1-4811-9123-FCD70F6C498E}" type="pres">
      <dgm:prSet presAssocID="{8FBC66D5-BC4C-4675-A955-516393F11808}" presName="textRect" presStyleLbl="revTx" presStyleIdx="2" presStyleCnt="7">
        <dgm:presLayoutVars>
          <dgm:chMax val="1"/>
          <dgm:chPref val="1"/>
        </dgm:presLayoutVars>
      </dgm:prSet>
      <dgm:spPr/>
    </dgm:pt>
    <dgm:pt modelId="{E4684F14-ED16-407B-A073-9351A250062D}" type="pres">
      <dgm:prSet presAssocID="{66D78764-3B75-4840-8688-7F64C14F926B}" presName="sibTrans" presStyleLbl="sibTrans2D1" presStyleIdx="0" presStyleCnt="0"/>
      <dgm:spPr/>
    </dgm:pt>
    <dgm:pt modelId="{B3973FFE-6347-4350-9E75-790148F8780D}" type="pres">
      <dgm:prSet presAssocID="{EFC41540-AF4D-4789-AB3B-F5690337B1BE}" presName="compNode" presStyleCnt="0"/>
      <dgm:spPr/>
    </dgm:pt>
    <dgm:pt modelId="{4BDB3C5B-BC27-4251-80BF-BB9BA0F88220}" type="pres">
      <dgm:prSet presAssocID="{EFC41540-AF4D-4789-AB3B-F5690337B1BE}" presName="iconBgRect" presStyleLbl="bgShp" presStyleIdx="3" presStyleCnt="7"/>
      <dgm:spPr/>
    </dgm:pt>
    <dgm:pt modelId="{1DAA06A7-266C-4A3F-8821-40E29A785977}" type="pres">
      <dgm:prSet presAssocID="{EFC41540-AF4D-4789-AB3B-F5690337B1BE}" presName="iconRect" presStyleLbl="node1" presStyleIdx="3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æge"/>
        </a:ext>
      </dgm:extLst>
    </dgm:pt>
    <dgm:pt modelId="{5153148E-0417-49EC-AE88-7D32211DA8FB}" type="pres">
      <dgm:prSet presAssocID="{EFC41540-AF4D-4789-AB3B-F5690337B1BE}" presName="spaceRect" presStyleCnt="0"/>
      <dgm:spPr/>
    </dgm:pt>
    <dgm:pt modelId="{CCAD8003-051C-4C43-A5FF-A152EA4508B9}" type="pres">
      <dgm:prSet presAssocID="{EFC41540-AF4D-4789-AB3B-F5690337B1BE}" presName="textRect" presStyleLbl="revTx" presStyleIdx="3" presStyleCnt="7">
        <dgm:presLayoutVars>
          <dgm:chMax val="1"/>
          <dgm:chPref val="1"/>
        </dgm:presLayoutVars>
      </dgm:prSet>
      <dgm:spPr/>
    </dgm:pt>
    <dgm:pt modelId="{A25A3A90-5121-45EE-ADA1-F996E0EB5994}" type="pres">
      <dgm:prSet presAssocID="{4F25F2C7-3BD5-4D2E-9BB6-C13AD3FB30BD}" presName="sibTrans" presStyleLbl="sibTrans2D1" presStyleIdx="0" presStyleCnt="0"/>
      <dgm:spPr/>
    </dgm:pt>
    <dgm:pt modelId="{A3F3653F-19A2-4CEF-8C2B-5A67678B75E7}" type="pres">
      <dgm:prSet presAssocID="{DB8DB24B-A25C-4A74-94A2-466F02123197}" presName="compNode" presStyleCnt="0"/>
      <dgm:spPr/>
    </dgm:pt>
    <dgm:pt modelId="{6C12EFE4-6681-479F-9294-858BE9625070}" type="pres">
      <dgm:prSet presAssocID="{DB8DB24B-A25C-4A74-94A2-466F02123197}" presName="iconBgRect" presStyleLbl="bgShp" presStyleIdx="4" presStyleCnt="7"/>
      <dgm:spPr/>
    </dgm:pt>
    <dgm:pt modelId="{4D9B3D75-21B6-4569-9277-965D59C0814B}" type="pres">
      <dgm:prSet presAssocID="{DB8DB24B-A25C-4A74-94A2-466F02123197}" presName="iconRect" presStyleLbl="node1" presStyleIdx="4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4B4F6E9B-D521-49B3-9E79-B062EF1281DF}" type="pres">
      <dgm:prSet presAssocID="{DB8DB24B-A25C-4A74-94A2-466F02123197}" presName="spaceRect" presStyleCnt="0"/>
      <dgm:spPr/>
    </dgm:pt>
    <dgm:pt modelId="{74414798-B69B-4216-9400-BB1AF0967A4B}" type="pres">
      <dgm:prSet presAssocID="{DB8DB24B-A25C-4A74-94A2-466F02123197}" presName="textRect" presStyleLbl="revTx" presStyleIdx="4" presStyleCnt="7">
        <dgm:presLayoutVars>
          <dgm:chMax val="1"/>
          <dgm:chPref val="1"/>
        </dgm:presLayoutVars>
      </dgm:prSet>
      <dgm:spPr/>
    </dgm:pt>
    <dgm:pt modelId="{48BA86DC-C1F8-4C9F-A02D-3EF1BF5F43A6}" type="pres">
      <dgm:prSet presAssocID="{D46D61B1-239B-44E7-890D-B903E07DEE50}" presName="sibTrans" presStyleLbl="sibTrans2D1" presStyleIdx="0" presStyleCnt="0"/>
      <dgm:spPr/>
    </dgm:pt>
    <dgm:pt modelId="{4048F423-DDA0-4B72-84AE-2F3504C1C7A9}" type="pres">
      <dgm:prSet presAssocID="{4ADBED24-8CA0-4B04-8CB8-60544920E292}" presName="compNode" presStyleCnt="0"/>
      <dgm:spPr/>
    </dgm:pt>
    <dgm:pt modelId="{D950B976-AAFA-45DD-BFD7-CF2F6FD4DCD0}" type="pres">
      <dgm:prSet presAssocID="{4ADBED24-8CA0-4B04-8CB8-60544920E292}" presName="iconBgRect" presStyleLbl="bgShp" presStyleIdx="5" presStyleCnt="7"/>
      <dgm:spPr/>
    </dgm:pt>
    <dgm:pt modelId="{7D190F60-F76B-4251-9FF9-FAFF88B8E9B9}" type="pres">
      <dgm:prSet presAssocID="{4ADBED24-8CA0-4B04-8CB8-60544920E292}" presName="iconRect" presStyleLbl="node1" presStyleIdx="5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8F6EB877-7883-411C-86D0-F164C9118E62}" type="pres">
      <dgm:prSet presAssocID="{4ADBED24-8CA0-4B04-8CB8-60544920E292}" presName="spaceRect" presStyleCnt="0"/>
      <dgm:spPr/>
    </dgm:pt>
    <dgm:pt modelId="{58A39FEB-BA34-48DE-B2EE-A51DCD09C5AE}" type="pres">
      <dgm:prSet presAssocID="{4ADBED24-8CA0-4B04-8CB8-60544920E292}" presName="textRect" presStyleLbl="revTx" presStyleIdx="5" presStyleCnt="7">
        <dgm:presLayoutVars>
          <dgm:chMax val="1"/>
          <dgm:chPref val="1"/>
        </dgm:presLayoutVars>
      </dgm:prSet>
      <dgm:spPr/>
    </dgm:pt>
    <dgm:pt modelId="{0067912A-2EB8-43C4-9BBE-5C0158352DE2}" type="pres">
      <dgm:prSet presAssocID="{36DBAE93-F217-4B60-BFA8-8B1E2718D3A9}" presName="sibTrans" presStyleLbl="sibTrans2D1" presStyleIdx="0" presStyleCnt="0"/>
      <dgm:spPr/>
    </dgm:pt>
    <dgm:pt modelId="{8D56144D-F79C-4C83-9CEC-51A0BCDF7AD1}" type="pres">
      <dgm:prSet presAssocID="{CD11A04D-34CF-4AD7-8817-14D33D241920}" presName="compNode" presStyleCnt="0"/>
      <dgm:spPr/>
    </dgm:pt>
    <dgm:pt modelId="{480F19C1-E8D3-4821-8C71-A7A8F661D766}" type="pres">
      <dgm:prSet presAssocID="{CD11A04D-34CF-4AD7-8817-14D33D241920}" presName="iconBgRect" presStyleLbl="bgShp" presStyleIdx="6" presStyleCnt="7"/>
      <dgm:spPr/>
    </dgm:pt>
    <dgm:pt modelId="{6A808A9E-48F1-4D9F-981B-0CDEE03CDB53}" type="pres">
      <dgm:prSet presAssocID="{CD11A04D-34CF-4AD7-8817-14D33D241920}" presName="iconRect" presStyleLbl="node1" presStyleIdx="6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fkrydsning"/>
        </a:ext>
      </dgm:extLst>
    </dgm:pt>
    <dgm:pt modelId="{C36D8A9D-2AEA-4266-B8C0-1A6F3F94EFD4}" type="pres">
      <dgm:prSet presAssocID="{CD11A04D-34CF-4AD7-8817-14D33D241920}" presName="spaceRect" presStyleCnt="0"/>
      <dgm:spPr/>
    </dgm:pt>
    <dgm:pt modelId="{58A0B7E7-BDB0-44CD-9ABA-AA8AEB2D2228}" type="pres">
      <dgm:prSet presAssocID="{CD11A04D-34CF-4AD7-8817-14D33D241920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29106D08-1709-4601-8EEC-DA81D0DB5467}" srcId="{92F513A6-77FE-4FE2-9E79-1714770E85EC}" destId="{EFC41540-AF4D-4789-AB3B-F5690337B1BE}" srcOrd="3" destOrd="0" parTransId="{F39F03F9-0599-4510-8F88-9C7AA16BA60B}" sibTransId="{4F25F2C7-3BD5-4D2E-9BB6-C13AD3FB30BD}"/>
    <dgm:cxn modelId="{E4FE7E0D-2A72-4096-9965-FC57FD725D01}" type="presOf" srcId="{DB8DB24B-A25C-4A74-94A2-466F02123197}" destId="{74414798-B69B-4216-9400-BB1AF0967A4B}" srcOrd="0" destOrd="0" presId="urn:microsoft.com/office/officeart/2018/2/layout/IconCircleList"/>
    <dgm:cxn modelId="{5D1F5911-5BD8-45AD-88A9-8C2BFC192AB2}" type="presOf" srcId="{0BECFE04-4633-40C8-AEEA-CF15AF974819}" destId="{06B56F2E-C300-487E-BAEE-6C5EBF8E5BEF}" srcOrd="0" destOrd="0" presId="urn:microsoft.com/office/officeart/2018/2/layout/IconCircleList"/>
    <dgm:cxn modelId="{4161B924-936C-45F5-A57B-427E16070F1B}" type="presOf" srcId="{8FBC66D5-BC4C-4675-A955-516393F11808}" destId="{A0F127A6-ACE1-4811-9123-FCD70F6C498E}" srcOrd="0" destOrd="0" presId="urn:microsoft.com/office/officeart/2018/2/layout/IconCircleList"/>
    <dgm:cxn modelId="{EE50C371-658D-408A-BC1A-B49F2A2F3681}" type="presOf" srcId="{EFC41540-AF4D-4789-AB3B-F5690337B1BE}" destId="{CCAD8003-051C-4C43-A5FF-A152EA4508B9}" srcOrd="0" destOrd="0" presId="urn:microsoft.com/office/officeart/2018/2/layout/IconCircleList"/>
    <dgm:cxn modelId="{AC1BC573-237D-4E68-ACDD-9AF9EBBDAC10}" type="presOf" srcId="{4ADBED24-8CA0-4B04-8CB8-60544920E292}" destId="{58A39FEB-BA34-48DE-B2EE-A51DCD09C5AE}" srcOrd="0" destOrd="0" presId="urn:microsoft.com/office/officeart/2018/2/layout/IconCircleList"/>
    <dgm:cxn modelId="{F3E73574-59C4-4142-ADCB-76C2C770A73F}" srcId="{92F513A6-77FE-4FE2-9E79-1714770E85EC}" destId="{CD11A04D-34CF-4AD7-8817-14D33D241920}" srcOrd="6" destOrd="0" parTransId="{B23F163A-87B5-4193-AB3F-1F006E86DE99}" sibTransId="{0233CC20-C5E5-4728-AB57-FC8B5A23B599}"/>
    <dgm:cxn modelId="{E7680359-CB29-4D93-9A82-533228ACDBA1}" type="presOf" srcId="{3DE4852F-B32A-422E-B47C-128B0A5727E9}" destId="{0910100B-F42C-4CFF-BBEE-DF9E9EAFFCC7}" srcOrd="0" destOrd="0" presId="urn:microsoft.com/office/officeart/2018/2/layout/IconCircleList"/>
    <dgm:cxn modelId="{D3415381-7988-4AA5-A056-53ABABB3DAC9}" srcId="{92F513A6-77FE-4FE2-9E79-1714770E85EC}" destId="{5CA87D7E-227D-4C6A-B255-3C587340734B}" srcOrd="0" destOrd="0" parTransId="{A056262F-8A7B-4AC4-B6D1-3DECADCBD00F}" sibTransId="{0EAB23CE-DAE2-4518-AFAA-035B61A75731}"/>
    <dgm:cxn modelId="{16752A82-6D9A-4560-8A24-85E80E462A81}" type="presOf" srcId="{5CA87D7E-227D-4C6A-B255-3C587340734B}" destId="{A8752120-436B-4DD0-AB32-33AB7037EF98}" srcOrd="0" destOrd="0" presId="urn:microsoft.com/office/officeart/2018/2/layout/IconCircleList"/>
    <dgm:cxn modelId="{8D0B2291-58C4-45C4-8C90-1E01E45E3145}" type="presOf" srcId="{0EAB23CE-DAE2-4518-AFAA-035B61A75731}" destId="{A2A33C2D-14D9-4CD5-BD87-7DAA9E8F6413}" srcOrd="0" destOrd="0" presId="urn:microsoft.com/office/officeart/2018/2/layout/IconCircleList"/>
    <dgm:cxn modelId="{04D72795-687A-4874-901F-34CCAFAAFFFA}" type="presOf" srcId="{4F25F2C7-3BD5-4D2E-9BB6-C13AD3FB30BD}" destId="{A25A3A90-5121-45EE-ADA1-F996E0EB5994}" srcOrd="0" destOrd="0" presId="urn:microsoft.com/office/officeart/2018/2/layout/IconCircleList"/>
    <dgm:cxn modelId="{10AACE96-B269-4CE4-A77A-333738477E59}" srcId="{92F513A6-77FE-4FE2-9E79-1714770E85EC}" destId="{4ADBED24-8CA0-4B04-8CB8-60544920E292}" srcOrd="5" destOrd="0" parTransId="{081A0C14-1387-40E1-94B5-4056BD724A34}" sibTransId="{36DBAE93-F217-4B60-BFA8-8B1E2718D3A9}"/>
    <dgm:cxn modelId="{9760A19B-B68A-4710-A759-5D620A146C45}" type="presOf" srcId="{92F513A6-77FE-4FE2-9E79-1714770E85EC}" destId="{C5D818DD-7E65-47B6-97E7-F7404A2E319A}" srcOrd="0" destOrd="0" presId="urn:microsoft.com/office/officeart/2018/2/layout/IconCircleList"/>
    <dgm:cxn modelId="{EA7B62C5-717C-4609-B62A-029A8CAA146C}" srcId="{92F513A6-77FE-4FE2-9E79-1714770E85EC}" destId="{0BECFE04-4633-40C8-AEEA-CF15AF974819}" srcOrd="1" destOrd="0" parTransId="{51357F8B-D49A-45B7-BF97-F572A78E2C3C}" sibTransId="{3DE4852F-B32A-422E-B47C-128B0A5727E9}"/>
    <dgm:cxn modelId="{0BA129C9-1648-4BF0-9409-23E3B0C06272}" type="presOf" srcId="{D46D61B1-239B-44E7-890D-B903E07DEE50}" destId="{48BA86DC-C1F8-4C9F-A02D-3EF1BF5F43A6}" srcOrd="0" destOrd="0" presId="urn:microsoft.com/office/officeart/2018/2/layout/IconCircleList"/>
    <dgm:cxn modelId="{C3F4D5C9-DC19-4E07-AB9C-B13C2E3A8A6F}" type="presOf" srcId="{36DBAE93-F217-4B60-BFA8-8B1E2718D3A9}" destId="{0067912A-2EB8-43C4-9BBE-5C0158352DE2}" srcOrd="0" destOrd="0" presId="urn:microsoft.com/office/officeart/2018/2/layout/IconCircleList"/>
    <dgm:cxn modelId="{CB6D31DF-13D8-4A3C-9704-99D916401D3C}" srcId="{92F513A6-77FE-4FE2-9E79-1714770E85EC}" destId="{DB8DB24B-A25C-4A74-94A2-466F02123197}" srcOrd="4" destOrd="0" parTransId="{535B1B22-A8AB-4CD5-B244-CF38EDFBFCB6}" sibTransId="{D46D61B1-239B-44E7-890D-B903E07DEE50}"/>
    <dgm:cxn modelId="{CC433AE4-C5D7-455C-9AC9-A17D69452C4E}" type="presOf" srcId="{CD11A04D-34CF-4AD7-8817-14D33D241920}" destId="{58A0B7E7-BDB0-44CD-9ABA-AA8AEB2D2228}" srcOrd="0" destOrd="0" presId="urn:microsoft.com/office/officeart/2018/2/layout/IconCircleList"/>
    <dgm:cxn modelId="{684F7EE4-4AD6-4B35-8965-AD649B5BF7C7}" type="presOf" srcId="{66D78764-3B75-4840-8688-7F64C14F926B}" destId="{E4684F14-ED16-407B-A073-9351A250062D}" srcOrd="0" destOrd="0" presId="urn:microsoft.com/office/officeart/2018/2/layout/IconCircleList"/>
    <dgm:cxn modelId="{EFCCF3E7-446D-48E3-B56E-203E772DE8C2}" srcId="{92F513A6-77FE-4FE2-9E79-1714770E85EC}" destId="{8FBC66D5-BC4C-4675-A955-516393F11808}" srcOrd="2" destOrd="0" parTransId="{3B975EAC-A32D-4C42-B974-5BA6B581B857}" sibTransId="{66D78764-3B75-4840-8688-7F64C14F926B}"/>
    <dgm:cxn modelId="{6FF341CE-32B0-4FBD-ADE9-C30A2A6EC217}" type="presParOf" srcId="{C5D818DD-7E65-47B6-97E7-F7404A2E319A}" destId="{F8620823-04F2-4175-BA55-47480A5FA501}" srcOrd="0" destOrd="0" presId="urn:microsoft.com/office/officeart/2018/2/layout/IconCircleList"/>
    <dgm:cxn modelId="{406A0333-732C-493C-98B9-DA684D0ABAF7}" type="presParOf" srcId="{F8620823-04F2-4175-BA55-47480A5FA501}" destId="{A540302E-5185-4F46-A3A6-438AB162AE80}" srcOrd="0" destOrd="0" presId="urn:microsoft.com/office/officeart/2018/2/layout/IconCircleList"/>
    <dgm:cxn modelId="{2AAB9469-4C15-4442-A436-16BE1898B917}" type="presParOf" srcId="{A540302E-5185-4F46-A3A6-438AB162AE80}" destId="{F21C68C1-1D60-4D35-B887-C3D5DCFA6D51}" srcOrd="0" destOrd="0" presId="urn:microsoft.com/office/officeart/2018/2/layout/IconCircleList"/>
    <dgm:cxn modelId="{2B99E990-D1E6-4647-AC03-B225D89EC836}" type="presParOf" srcId="{A540302E-5185-4F46-A3A6-438AB162AE80}" destId="{AC8835EE-FBE2-4940-8D70-8ABF2E3B16A7}" srcOrd="1" destOrd="0" presId="urn:microsoft.com/office/officeart/2018/2/layout/IconCircleList"/>
    <dgm:cxn modelId="{03DC0BDB-D462-40B3-B65A-AD2E61AF3456}" type="presParOf" srcId="{A540302E-5185-4F46-A3A6-438AB162AE80}" destId="{B5C6399B-E4D2-4067-883F-CF9364308E6F}" srcOrd="2" destOrd="0" presId="urn:microsoft.com/office/officeart/2018/2/layout/IconCircleList"/>
    <dgm:cxn modelId="{84397E08-9D63-4AC8-8E9E-8A18DFF5310C}" type="presParOf" srcId="{A540302E-5185-4F46-A3A6-438AB162AE80}" destId="{A8752120-436B-4DD0-AB32-33AB7037EF98}" srcOrd="3" destOrd="0" presId="urn:microsoft.com/office/officeart/2018/2/layout/IconCircleList"/>
    <dgm:cxn modelId="{D7A34E2F-BAB8-4DB1-957A-4D8F8F0999DB}" type="presParOf" srcId="{F8620823-04F2-4175-BA55-47480A5FA501}" destId="{A2A33C2D-14D9-4CD5-BD87-7DAA9E8F6413}" srcOrd="1" destOrd="0" presId="urn:microsoft.com/office/officeart/2018/2/layout/IconCircleList"/>
    <dgm:cxn modelId="{C5DE2C84-3B22-4C56-8C2A-A17273426509}" type="presParOf" srcId="{F8620823-04F2-4175-BA55-47480A5FA501}" destId="{F168EB0C-E94A-4ED9-B69C-4C030621F8D3}" srcOrd="2" destOrd="0" presId="urn:microsoft.com/office/officeart/2018/2/layout/IconCircleList"/>
    <dgm:cxn modelId="{FB60678F-4151-4559-B144-03A5F2CB7272}" type="presParOf" srcId="{F168EB0C-E94A-4ED9-B69C-4C030621F8D3}" destId="{C77CEC9B-EE40-4D72-A4B1-5DD1D268A2C6}" srcOrd="0" destOrd="0" presId="urn:microsoft.com/office/officeart/2018/2/layout/IconCircleList"/>
    <dgm:cxn modelId="{B51714D1-00C5-42DC-A03E-BA3BF0E5AE3E}" type="presParOf" srcId="{F168EB0C-E94A-4ED9-B69C-4C030621F8D3}" destId="{7B22A880-9792-4690-8D07-560020113632}" srcOrd="1" destOrd="0" presId="urn:microsoft.com/office/officeart/2018/2/layout/IconCircleList"/>
    <dgm:cxn modelId="{42C40AE6-46FC-4CCF-A001-98CB4770C45F}" type="presParOf" srcId="{F168EB0C-E94A-4ED9-B69C-4C030621F8D3}" destId="{AD183111-8331-4881-9368-1BD5A1534485}" srcOrd="2" destOrd="0" presId="urn:microsoft.com/office/officeart/2018/2/layout/IconCircleList"/>
    <dgm:cxn modelId="{40A42D93-9ADB-41A6-96C4-63E0BD52B181}" type="presParOf" srcId="{F168EB0C-E94A-4ED9-B69C-4C030621F8D3}" destId="{06B56F2E-C300-487E-BAEE-6C5EBF8E5BEF}" srcOrd="3" destOrd="0" presId="urn:microsoft.com/office/officeart/2018/2/layout/IconCircleList"/>
    <dgm:cxn modelId="{8912B739-B6A1-47C4-B969-1A874FBAC6F5}" type="presParOf" srcId="{F8620823-04F2-4175-BA55-47480A5FA501}" destId="{0910100B-F42C-4CFF-BBEE-DF9E9EAFFCC7}" srcOrd="3" destOrd="0" presId="urn:microsoft.com/office/officeart/2018/2/layout/IconCircleList"/>
    <dgm:cxn modelId="{4E1E47A5-4892-4C7E-AC87-6F0170EAB407}" type="presParOf" srcId="{F8620823-04F2-4175-BA55-47480A5FA501}" destId="{A0BD5770-BC64-4B2D-9A35-FB90C3613963}" srcOrd="4" destOrd="0" presId="urn:microsoft.com/office/officeart/2018/2/layout/IconCircleList"/>
    <dgm:cxn modelId="{804E52E3-0351-4B3D-9B92-A142575D2F62}" type="presParOf" srcId="{A0BD5770-BC64-4B2D-9A35-FB90C3613963}" destId="{A7468B1D-082A-42A8-933B-E1628BBEBDB3}" srcOrd="0" destOrd="0" presId="urn:microsoft.com/office/officeart/2018/2/layout/IconCircleList"/>
    <dgm:cxn modelId="{C6E7340D-E0F3-413C-A9E9-63978963A4F3}" type="presParOf" srcId="{A0BD5770-BC64-4B2D-9A35-FB90C3613963}" destId="{B6B75409-9AF0-4FB5-A381-C23D088B2B2F}" srcOrd="1" destOrd="0" presId="urn:microsoft.com/office/officeart/2018/2/layout/IconCircleList"/>
    <dgm:cxn modelId="{E55FE8B1-476B-436E-8CB5-9936566C8426}" type="presParOf" srcId="{A0BD5770-BC64-4B2D-9A35-FB90C3613963}" destId="{6B1DD3F5-6593-4AA1-9CE3-20698E130160}" srcOrd="2" destOrd="0" presId="urn:microsoft.com/office/officeart/2018/2/layout/IconCircleList"/>
    <dgm:cxn modelId="{68891F2D-1C53-4ED1-926F-C982D56B0DCE}" type="presParOf" srcId="{A0BD5770-BC64-4B2D-9A35-FB90C3613963}" destId="{A0F127A6-ACE1-4811-9123-FCD70F6C498E}" srcOrd="3" destOrd="0" presId="urn:microsoft.com/office/officeart/2018/2/layout/IconCircleList"/>
    <dgm:cxn modelId="{BBB379FE-932E-46B3-96DB-4557253F160E}" type="presParOf" srcId="{F8620823-04F2-4175-BA55-47480A5FA501}" destId="{E4684F14-ED16-407B-A073-9351A250062D}" srcOrd="5" destOrd="0" presId="urn:microsoft.com/office/officeart/2018/2/layout/IconCircleList"/>
    <dgm:cxn modelId="{4DB24229-7F9E-4389-86BF-A01D0F5466DE}" type="presParOf" srcId="{F8620823-04F2-4175-BA55-47480A5FA501}" destId="{B3973FFE-6347-4350-9E75-790148F8780D}" srcOrd="6" destOrd="0" presId="urn:microsoft.com/office/officeart/2018/2/layout/IconCircleList"/>
    <dgm:cxn modelId="{8E1A0561-0514-4C76-B5AF-48D8C4E7BD9F}" type="presParOf" srcId="{B3973FFE-6347-4350-9E75-790148F8780D}" destId="{4BDB3C5B-BC27-4251-80BF-BB9BA0F88220}" srcOrd="0" destOrd="0" presId="urn:microsoft.com/office/officeart/2018/2/layout/IconCircleList"/>
    <dgm:cxn modelId="{28E3D95F-A60F-4741-AE85-C40405657588}" type="presParOf" srcId="{B3973FFE-6347-4350-9E75-790148F8780D}" destId="{1DAA06A7-266C-4A3F-8821-40E29A785977}" srcOrd="1" destOrd="0" presId="urn:microsoft.com/office/officeart/2018/2/layout/IconCircleList"/>
    <dgm:cxn modelId="{CEDBA3F2-9918-4767-97B0-516D778D4980}" type="presParOf" srcId="{B3973FFE-6347-4350-9E75-790148F8780D}" destId="{5153148E-0417-49EC-AE88-7D32211DA8FB}" srcOrd="2" destOrd="0" presId="urn:microsoft.com/office/officeart/2018/2/layout/IconCircleList"/>
    <dgm:cxn modelId="{70746707-4C0F-4183-B740-6F06C725DDD5}" type="presParOf" srcId="{B3973FFE-6347-4350-9E75-790148F8780D}" destId="{CCAD8003-051C-4C43-A5FF-A152EA4508B9}" srcOrd="3" destOrd="0" presId="urn:microsoft.com/office/officeart/2018/2/layout/IconCircleList"/>
    <dgm:cxn modelId="{89AE2C8E-C598-485D-AA70-F01A370C6EBC}" type="presParOf" srcId="{F8620823-04F2-4175-BA55-47480A5FA501}" destId="{A25A3A90-5121-45EE-ADA1-F996E0EB5994}" srcOrd="7" destOrd="0" presId="urn:microsoft.com/office/officeart/2018/2/layout/IconCircleList"/>
    <dgm:cxn modelId="{03ACC12D-C8AE-459A-9CD4-24735BA53570}" type="presParOf" srcId="{F8620823-04F2-4175-BA55-47480A5FA501}" destId="{A3F3653F-19A2-4CEF-8C2B-5A67678B75E7}" srcOrd="8" destOrd="0" presId="urn:microsoft.com/office/officeart/2018/2/layout/IconCircleList"/>
    <dgm:cxn modelId="{85683111-7F6C-490E-9AAA-E07C67A0B6CD}" type="presParOf" srcId="{A3F3653F-19A2-4CEF-8C2B-5A67678B75E7}" destId="{6C12EFE4-6681-479F-9294-858BE9625070}" srcOrd="0" destOrd="0" presId="urn:microsoft.com/office/officeart/2018/2/layout/IconCircleList"/>
    <dgm:cxn modelId="{40C42C9C-A576-4848-A925-6BE9BB11F0A0}" type="presParOf" srcId="{A3F3653F-19A2-4CEF-8C2B-5A67678B75E7}" destId="{4D9B3D75-21B6-4569-9277-965D59C0814B}" srcOrd="1" destOrd="0" presId="urn:microsoft.com/office/officeart/2018/2/layout/IconCircleList"/>
    <dgm:cxn modelId="{AE695378-DD26-4F18-A41A-4E32C91979D6}" type="presParOf" srcId="{A3F3653F-19A2-4CEF-8C2B-5A67678B75E7}" destId="{4B4F6E9B-D521-49B3-9E79-B062EF1281DF}" srcOrd="2" destOrd="0" presId="urn:microsoft.com/office/officeart/2018/2/layout/IconCircleList"/>
    <dgm:cxn modelId="{746E7740-3097-4C7E-AD69-BB98561189A4}" type="presParOf" srcId="{A3F3653F-19A2-4CEF-8C2B-5A67678B75E7}" destId="{74414798-B69B-4216-9400-BB1AF0967A4B}" srcOrd="3" destOrd="0" presId="urn:microsoft.com/office/officeart/2018/2/layout/IconCircleList"/>
    <dgm:cxn modelId="{59A1BA4D-DE9C-4143-BD55-2E8108A2E293}" type="presParOf" srcId="{F8620823-04F2-4175-BA55-47480A5FA501}" destId="{48BA86DC-C1F8-4C9F-A02D-3EF1BF5F43A6}" srcOrd="9" destOrd="0" presId="urn:microsoft.com/office/officeart/2018/2/layout/IconCircleList"/>
    <dgm:cxn modelId="{6519CC76-DBFA-4032-88D4-B94B89E29A0D}" type="presParOf" srcId="{F8620823-04F2-4175-BA55-47480A5FA501}" destId="{4048F423-DDA0-4B72-84AE-2F3504C1C7A9}" srcOrd="10" destOrd="0" presId="urn:microsoft.com/office/officeart/2018/2/layout/IconCircleList"/>
    <dgm:cxn modelId="{4D752961-D064-4707-BF84-0355A88A5FCE}" type="presParOf" srcId="{4048F423-DDA0-4B72-84AE-2F3504C1C7A9}" destId="{D950B976-AAFA-45DD-BFD7-CF2F6FD4DCD0}" srcOrd="0" destOrd="0" presId="urn:microsoft.com/office/officeart/2018/2/layout/IconCircleList"/>
    <dgm:cxn modelId="{F1D5595E-77D9-4C85-B745-BA87A970BA5A}" type="presParOf" srcId="{4048F423-DDA0-4B72-84AE-2F3504C1C7A9}" destId="{7D190F60-F76B-4251-9FF9-FAFF88B8E9B9}" srcOrd="1" destOrd="0" presId="urn:microsoft.com/office/officeart/2018/2/layout/IconCircleList"/>
    <dgm:cxn modelId="{FA11B482-3341-49A2-9D98-C6CAF7102D9E}" type="presParOf" srcId="{4048F423-DDA0-4B72-84AE-2F3504C1C7A9}" destId="{8F6EB877-7883-411C-86D0-F164C9118E62}" srcOrd="2" destOrd="0" presId="urn:microsoft.com/office/officeart/2018/2/layout/IconCircleList"/>
    <dgm:cxn modelId="{41344B9B-0DAC-4772-B59F-B3965930324E}" type="presParOf" srcId="{4048F423-DDA0-4B72-84AE-2F3504C1C7A9}" destId="{58A39FEB-BA34-48DE-B2EE-A51DCD09C5AE}" srcOrd="3" destOrd="0" presId="urn:microsoft.com/office/officeart/2018/2/layout/IconCircleList"/>
    <dgm:cxn modelId="{B68DBED9-EBEA-4873-A008-0D84D19E3E40}" type="presParOf" srcId="{F8620823-04F2-4175-BA55-47480A5FA501}" destId="{0067912A-2EB8-43C4-9BBE-5C0158352DE2}" srcOrd="11" destOrd="0" presId="urn:microsoft.com/office/officeart/2018/2/layout/IconCircleList"/>
    <dgm:cxn modelId="{54E1BAD4-8C43-4F17-ADE0-3104B49D643F}" type="presParOf" srcId="{F8620823-04F2-4175-BA55-47480A5FA501}" destId="{8D56144D-F79C-4C83-9CEC-51A0BCDF7AD1}" srcOrd="12" destOrd="0" presId="urn:microsoft.com/office/officeart/2018/2/layout/IconCircleList"/>
    <dgm:cxn modelId="{E3E63008-60CB-4C16-B95C-36EB5193C018}" type="presParOf" srcId="{8D56144D-F79C-4C83-9CEC-51A0BCDF7AD1}" destId="{480F19C1-E8D3-4821-8C71-A7A8F661D766}" srcOrd="0" destOrd="0" presId="urn:microsoft.com/office/officeart/2018/2/layout/IconCircleList"/>
    <dgm:cxn modelId="{93090149-37A0-4842-9373-9173F7470D34}" type="presParOf" srcId="{8D56144D-F79C-4C83-9CEC-51A0BCDF7AD1}" destId="{6A808A9E-48F1-4D9F-981B-0CDEE03CDB53}" srcOrd="1" destOrd="0" presId="urn:microsoft.com/office/officeart/2018/2/layout/IconCircleList"/>
    <dgm:cxn modelId="{F57AFAB0-4F49-418C-94C5-52CDCDECC0CB}" type="presParOf" srcId="{8D56144D-F79C-4C83-9CEC-51A0BCDF7AD1}" destId="{C36D8A9D-2AEA-4266-B8C0-1A6F3F94EFD4}" srcOrd="2" destOrd="0" presId="urn:microsoft.com/office/officeart/2018/2/layout/IconCircleList"/>
    <dgm:cxn modelId="{EF2047C5-CE5B-493B-88E8-466D049CA1BE}" type="presParOf" srcId="{8D56144D-F79C-4C83-9CEC-51A0BCDF7AD1}" destId="{58A0B7E7-BDB0-44CD-9ABA-AA8AEB2D222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20541-FD7C-4822-9A7E-83479E2511D7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dirty="0"/>
            <a:t>Sundhedsråd Fyn </a:t>
          </a:r>
          <a:r>
            <a:rPr lang="da-DK" sz="2000" kern="1200" dirty="0"/>
            <a:t>– dækker 9 kommuner på Fyn – undtagen Middelfart 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1600" kern="1200"/>
            <a:t>21 politikere – 11 regionale og 10 kommunale</a:t>
          </a:r>
          <a:endParaRPr lang="en-US" sz="1600" kern="1200"/>
        </a:p>
      </dsp:txBody>
      <dsp:txXfrm>
        <a:off x="1748064" y="2975"/>
        <a:ext cx="3342605" cy="2005563"/>
      </dsp:txXfrm>
    </dsp:sp>
    <dsp:sp modelId="{8802F4FE-A09C-4379-956D-557A77AF88C3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dirty="0"/>
            <a:t>Sundhedsråd Lillebælt </a:t>
          </a:r>
          <a:r>
            <a:rPr lang="da-DK" sz="2000" kern="1200" dirty="0"/>
            <a:t>– dækker Middelfart, Kolding, Vejle, Fredericia.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13 politikere – 7 regionale – 6 kommunale + </a:t>
          </a:r>
          <a:r>
            <a:rPr lang="da-DK" sz="2000" kern="1200"/>
            <a:t>2 kommunale </a:t>
          </a:r>
          <a:r>
            <a:rPr lang="da-DK" sz="2000" kern="1200" dirty="0"/>
            <a:t>observatører</a:t>
          </a:r>
          <a:endParaRPr lang="en-US" sz="2000" kern="1200" dirty="0"/>
        </a:p>
      </dsp:txBody>
      <dsp:txXfrm>
        <a:off x="5424930" y="2975"/>
        <a:ext cx="3342605" cy="2005563"/>
      </dsp:txXfrm>
    </dsp:sp>
    <dsp:sp modelId="{880D447B-422C-4BE7-BF58-8F70E53FD14B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Sundhedsråd </a:t>
          </a:r>
          <a:r>
            <a:rPr lang="en-US" sz="2000" b="1" kern="1200" dirty="0" err="1"/>
            <a:t>Sydvestjylland</a:t>
          </a:r>
          <a:r>
            <a:rPr lang="en-US" sz="2000" b="1" kern="1200" dirty="0"/>
            <a:t> </a:t>
          </a:r>
          <a:r>
            <a:rPr lang="en-US" sz="2000" kern="1200" dirty="0"/>
            <a:t>– Esbjerg, Fanø, Varde, Vejen, Billund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13 </a:t>
          </a:r>
          <a:r>
            <a:rPr lang="en-US" sz="2000" kern="1200" dirty="0" err="1"/>
            <a:t>politikere</a:t>
          </a:r>
          <a:r>
            <a:rPr lang="en-US" sz="2000" kern="1200" dirty="0"/>
            <a:t> – 7 </a:t>
          </a:r>
          <a:r>
            <a:rPr lang="en-US" sz="2000" kern="1200" dirty="0" err="1"/>
            <a:t>regionale</a:t>
          </a:r>
          <a:r>
            <a:rPr lang="en-US" sz="2000" kern="1200" dirty="0"/>
            <a:t> – 6 </a:t>
          </a:r>
          <a:r>
            <a:rPr lang="en-US" sz="2000" kern="1200" dirty="0" err="1"/>
            <a:t>kommunale</a:t>
          </a:r>
          <a:r>
            <a:rPr lang="en-US" sz="2000" kern="1200" dirty="0"/>
            <a:t> </a:t>
          </a:r>
        </a:p>
      </dsp:txBody>
      <dsp:txXfrm>
        <a:off x="1748064" y="2342799"/>
        <a:ext cx="3342605" cy="2005563"/>
      </dsp:txXfrm>
    </dsp:sp>
    <dsp:sp modelId="{AA8EDA3F-8485-44E1-8297-187EC7449993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Sundhedsråd </a:t>
          </a:r>
          <a:r>
            <a:rPr lang="en-US" sz="2000" b="1" kern="1200" dirty="0" err="1"/>
            <a:t>Sønderjylland</a:t>
          </a:r>
          <a:r>
            <a:rPr lang="en-US" sz="2000" b="1" kern="1200" dirty="0"/>
            <a:t> </a:t>
          </a:r>
          <a:r>
            <a:rPr lang="en-US" sz="2000" kern="1200" dirty="0"/>
            <a:t>– Sønderborg, Tønder, Haderslev, Aabenraa –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9 </a:t>
          </a:r>
          <a:r>
            <a:rPr lang="en-US" sz="2000" kern="1200" dirty="0" err="1"/>
            <a:t>politikere</a:t>
          </a:r>
          <a:r>
            <a:rPr lang="en-US" sz="2000" kern="1200" dirty="0"/>
            <a:t> – 5 </a:t>
          </a:r>
          <a:r>
            <a:rPr lang="en-US" sz="2000" kern="1200" dirty="0" err="1"/>
            <a:t>regionale</a:t>
          </a:r>
          <a:r>
            <a:rPr lang="en-US" sz="2000" kern="1200" dirty="0"/>
            <a:t> – 4 </a:t>
          </a:r>
          <a:r>
            <a:rPr lang="en-US" sz="2000" kern="1200" dirty="0" err="1"/>
            <a:t>kommunale</a:t>
          </a:r>
          <a:r>
            <a:rPr lang="en-US" sz="2000" kern="1200" dirty="0"/>
            <a:t> </a:t>
          </a:r>
        </a:p>
      </dsp:txBody>
      <dsp:txXfrm>
        <a:off x="5424930" y="2342799"/>
        <a:ext cx="3342605" cy="2005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D73C2-686A-4F82-9D90-2FC2DE99B0EF}">
      <dsp:nvSpPr>
        <dsp:cNvPr id="0" name=""/>
        <dsp:cNvSpPr/>
      </dsp:nvSpPr>
      <dsp:spPr>
        <a:xfrm>
          <a:off x="307345" y="1546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Hvad skal der ske på sygehusene –</a:t>
          </a:r>
          <a:endParaRPr lang="en-US" sz="1800" kern="1200"/>
        </a:p>
      </dsp:txBody>
      <dsp:txXfrm>
        <a:off x="307345" y="1546"/>
        <a:ext cx="3222855" cy="1933713"/>
      </dsp:txXfrm>
    </dsp:sp>
    <dsp:sp modelId="{4468A01E-AF8F-4888-89E2-7C299AF21831}">
      <dsp:nvSpPr>
        <dsp:cNvPr id="0" name=""/>
        <dsp:cNvSpPr/>
      </dsp:nvSpPr>
      <dsp:spPr>
        <a:xfrm>
          <a:off x="3852486" y="1546"/>
          <a:ext cx="3222855" cy="1933713"/>
        </a:xfrm>
        <a:prstGeom prst="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Der skal flyttes patienter – ud til det nære – flere borgere skal behandles væk fra sygehusene – i tæt samarbejde med Præhospitale område (sygehuse på hjul). 96 timers behandlingsansvar</a:t>
          </a:r>
          <a:endParaRPr lang="en-US" sz="1800" kern="1200"/>
        </a:p>
      </dsp:txBody>
      <dsp:txXfrm>
        <a:off x="3852486" y="1546"/>
        <a:ext cx="3222855" cy="1933713"/>
      </dsp:txXfrm>
    </dsp:sp>
    <dsp:sp modelId="{5BF454D7-41DB-4D37-905F-8A9C16871DBB}">
      <dsp:nvSpPr>
        <dsp:cNvPr id="0" name=""/>
        <dsp:cNvSpPr/>
      </dsp:nvSpPr>
      <dsp:spPr>
        <a:xfrm>
          <a:off x="7397627" y="1546"/>
          <a:ext cx="3222855" cy="1933713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Der flyttes stor økonomi. 2/3 af demografimidlerne øremærkes til det nære sundhedsvæsen</a:t>
          </a:r>
          <a:endParaRPr lang="en-US" sz="1800" kern="1200"/>
        </a:p>
      </dsp:txBody>
      <dsp:txXfrm>
        <a:off x="7397627" y="1546"/>
        <a:ext cx="3222855" cy="1933713"/>
      </dsp:txXfrm>
    </dsp:sp>
    <dsp:sp modelId="{1A3004D1-03F5-4359-A0E4-9A9E5218904A}">
      <dsp:nvSpPr>
        <dsp:cNvPr id="0" name=""/>
        <dsp:cNvSpPr/>
      </dsp:nvSpPr>
      <dsp:spPr>
        <a:xfrm>
          <a:off x="2079915" y="2257545"/>
          <a:ext cx="3222855" cy="1933713"/>
        </a:xfrm>
        <a:prstGeom prst="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Der er kommet loft over hvor mange speciallæger universitetssygehusene må have – det betyder bl.a. afskedigelser/flytninger fra OUH </a:t>
          </a:r>
          <a:endParaRPr lang="en-US" sz="1800" kern="1200"/>
        </a:p>
      </dsp:txBody>
      <dsp:txXfrm>
        <a:off x="2079915" y="2257545"/>
        <a:ext cx="3222855" cy="1933713"/>
      </dsp:txXfrm>
    </dsp:sp>
    <dsp:sp modelId="{6686CF06-9636-46FF-BA01-393F3DFA2712}">
      <dsp:nvSpPr>
        <dsp:cNvPr id="0" name=""/>
        <dsp:cNvSpPr/>
      </dsp:nvSpPr>
      <dsp:spPr>
        <a:xfrm>
          <a:off x="5625057" y="2257545"/>
          <a:ext cx="3222855" cy="1933713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Der er krav om at effektivisere med 450 mio. i forbindelse med flytning til nyt OUH – (bedre arbejdsgange, mere samdrift osv.) - men hvornår sker flytningen ???? </a:t>
          </a:r>
          <a:r>
            <a:rPr lang="da-DK" sz="1800" kern="1200"/>
            <a:t>Så hvornår kan effekten hentes? </a:t>
          </a:r>
          <a:endParaRPr lang="en-US" sz="1800" kern="1200" dirty="0"/>
        </a:p>
      </dsp:txBody>
      <dsp:txXfrm>
        <a:off x="5625057" y="2257545"/>
        <a:ext cx="3222855" cy="19337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96D61-F255-4969-B9C3-6E0446CECBF9}">
      <dsp:nvSpPr>
        <dsp:cNvPr id="0" name=""/>
        <dsp:cNvSpPr/>
      </dsp:nvSpPr>
      <dsp:spPr>
        <a:xfrm>
          <a:off x="307345" y="1546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Ventelisterne – patientrettigheder – udgift til flere speciallæger med ydernumre -  privathospitaler </a:t>
          </a:r>
          <a:endParaRPr lang="en-US" sz="1800" kern="1200"/>
        </a:p>
      </dsp:txBody>
      <dsp:txXfrm>
        <a:off x="307345" y="1546"/>
        <a:ext cx="3222855" cy="1933713"/>
      </dsp:txXfrm>
    </dsp:sp>
    <dsp:sp modelId="{793925D7-ACD8-4431-A103-0BE277493459}">
      <dsp:nvSpPr>
        <dsp:cNvPr id="0" name=""/>
        <dsp:cNvSpPr/>
      </dsp:nvSpPr>
      <dsp:spPr>
        <a:xfrm>
          <a:off x="3852486" y="1546"/>
          <a:ext cx="3222855" cy="1933713"/>
        </a:xfrm>
        <a:prstGeom prst="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Demografien af ældre – med flere multisyge </a:t>
          </a:r>
          <a:endParaRPr lang="en-US" sz="1800" kern="1200"/>
        </a:p>
      </dsp:txBody>
      <dsp:txXfrm>
        <a:off x="3852486" y="1546"/>
        <a:ext cx="3222855" cy="1933713"/>
      </dsp:txXfrm>
    </dsp:sp>
    <dsp:sp modelId="{754E6976-4E57-40BA-A4AB-CC4E645C53B0}">
      <dsp:nvSpPr>
        <dsp:cNvPr id="0" name=""/>
        <dsp:cNvSpPr/>
      </dsp:nvSpPr>
      <dsp:spPr>
        <a:xfrm>
          <a:off x="7397627" y="1546"/>
          <a:ext cx="3222855" cy="1933713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Færre borgere på sygehusene. Krav om mere nært – færre på sygehuse - men er vi sikker på der er tilstrækkelig med ressourcer og kvalitet – så vi reelt kan flytte borgerne </a:t>
          </a:r>
          <a:endParaRPr lang="en-US" sz="1800" kern="1200"/>
        </a:p>
      </dsp:txBody>
      <dsp:txXfrm>
        <a:off x="7397627" y="1546"/>
        <a:ext cx="3222855" cy="1933713"/>
      </dsp:txXfrm>
    </dsp:sp>
    <dsp:sp modelId="{894D8C01-AFF2-4F29-B436-84A26FB5C2A1}">
      <dsp:nvSpPr>
        <dsp:cNvPr id="0" name=""/>
        <dsp:cNvSpPr/>
      </dsp:nvSpPr>
      <dsp:spPr>
        <a:xfrm>
          <a:off x="2079915" y="2257545"/>
          <a:ext cx="3222855" cy="1933713"/>
        </a:xfrm>
        <a:prstGeom prst="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Kan vi fortsat sikre høj faglighed på det specialiserede område</a:t>
          </a:r>
          <a:endParaRPr lang="en-US" sz="1800" kern="1200"/>
        </a:p>
      </dsp:txBody>
      <dsp:txXfrm>
        <a:off x="2079915" y="2257545"/>
        <a:ext cx="3222855" cy="1933713"/>
      </dsp:txXfrm>
    </dsp:sp>
    <dsp:sp modelId="{14622FDF-6FFB-4C7C-9680-A321DACCB0C4}">
      <dsp:nvSpPr>
        <dsp:cNvPr id="0" name=""/>
        <dsp:cNvSpPr/>
      </dsp:nvSpPr>
      <dsp:spPr>
        <a:xfrm>
          <a:off x="5625057" y="2257545"/>
          <a:ext cx="3222855" cy="1933713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Nært – betyder det så -  at vi kan prioritere tilbud på de mindre sygehuse – hvad betyder det for økonomien og specialerne</a:t>
          </a:r>
          <a:endParaRPr lang="en-US" sz="1800" kern="1200"/>
        </a:p>
      </dsp:txBody>
      <dsp:txXfrm>
        <a:off x="5625057" y="2257545"/>
        <a:ext cx="3222855" cy="19337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C68C1-1D60-4D35-B887-C3D5DCFA6D51}">
      <dsp:nvSpPr>
        <dsp:cNvPr id="0" name=""/>
        <dsp:cNvSpPr/>
      </dsp:nvSpPr>
      <dsp:spPr>
        <a:xfrm>
          <a:off x="205509" y="16114"/>
          <a:ext cx="911674" cy="9116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8835EE-FBE2-4940-8D70-8ABF2E3B16A7}">
      <dsp:nvSpPr>
        <dsp:cNvPr id="0" name=""/>
        <dsp:cNvSpPr/>
      </dsp:nvSpPr>
      <dsp:spPr>
        <a:xfrm>
          <a:off x="396960" y="207566"/>
          <a:ext cx="528770" cy="5287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752120-436B-4DD0-AB32-33AB7037EF98}">
      <dsp:nvSpPr>
        <dsp:cNvPr id="0" name=""/>
        <dsp:cNvSpPr/>
      </dsp:nvSpPr>
      <dsp:spPr>
        <a:xfrm>
          <a:off x="1312541" y="16114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Skal medvirke til at udvikle det nære sundhedsvæsen </a:t>
          </a:r>
          <a:endParaRPr lang="en-US" sz="1100" kern="1200"/>
        </a:p>
      </dsp:txBody>
      <dsp:txXfrm>
        <a:off x="1312541" y="16114"/>
        <a:ext cx="2148945" cy="911674"/>
      </dsp:txXfrm>
    </dsp:sp>
    <dsp:sp modelId="{C77CEC9B-EE40-4D72-A4B1-5DD1D268A2C6}">
      <dsp:nvSpPr>
        <dsp:cNvPr id="0" name=""/>
        <dsp:cNvSpPr/>
      </dsp:nvSpPr>
      <dsp:spPr>
        <a:xfrm>
          <a:off x="3835925" y="16114"/>
          <a:ext cx="911674" cy="9116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22A880-9792-4690-8D07-560020113632}">
      <dsp:nvSpPr>
        <dsp:cNvPr id="0" name=""/>
        <dsp:cNvSpPr/>
      </dsp:nvSpPr>
      <dsp:spPr>
        <a:xfrm>
          <a:off x="4027376" y="207566"/>
          <a:ext cx="528770" cy="5287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B56F2E-C300-487E-BAEE-6C5EBF8E5BEF}">
      <dsp:nvSpPr>
        <dsp:cNvPr id="0" name=""/>
        <dsp:cNvSpPr/>
      </dsp:nvSpPr>
      <dsp:spPr>
        <a:xfrm>
          <a:off x="4942957" y="16114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Kan drøfte om det ikke også skal gælde sygehusvæsenet – som patientinddragelses udvalgene i dag ?? </a:t>
          </a:r>
          <a:endParaRPr lang="en-US" sz="1100" kern="1200"/>
        </a:p>
      </dsp:txBody>
      <dsp:txXfrm>
        <a:off x="4942957" y="16114"/>
        <a:ext cx="2148945" cy="911674"/>
      </dsp:txXfrm>
    </dsp:sp>
    <dsp:sp modelId="{A7468B1D-082A-42A8-933B-E1628BBEBDB3}">
      <dsp:nvSpPr>
        <dsp:cNvPr id="0" name=""/>
        <dsp:cNvSpPr/>
      </dsp:nvSpPr>
      <dsp:spPr>
        <a:xfrm>
          <a:off x="7466341" y="16114"/>
          <a:ext cx="911674" cy="9116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B75409-9AF0-4FB5-A381-C23D088B2B2F}">
      <dsp:nvSpPr>
        <dsp:cNvPr id="0" name=""/>
        <dsp:cNvSpPr/>
      </dsp:nvSpPr>
      <dsp:spPr>
        <a:xfrm>
          <a:off x="7657792" y="207566"/>
          <a:ext cx="528770" cy="5287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F127A6-ACE1-4811-9123-FCD70F6C498E}">
      <dsp:nvSpPr>
        <dsp:cNvPr id="0" name=""/>
        <dsp:cNvSpPr/>
      </dsp:nvSpPr>
      <dsp:spPr>
        <a:xfrm>
          <a:off x="8573374" y="16114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Senior- og Ældreråd får en vigtig stemme – fordi de har en stærk forankring lokalt – populationen – mange ældre – både i det nære og på sygehusene</a:t>
          </a:r>
          <a:endParaRPr lang="en-US" sz="1100" kern="1200"/>
        </a:p>
      </dsp:txBody>
      <dsp:txXfrm>
        <a:off x="8573374" y="16114"/>
        <a:ext cx="2148945" cy="911674"/>
      </dsp:txXfrm>
    </dsp:sp>
    <dsp:sp modelId="{4BDB3C5B-BC27-4251-80BF-BB9BA0F88220}">
      <dsp:nvSpPr>
        <dsp:cNvPr id="0" name=""/>
        <dsp:cNvSpPr/>
      </dsp:nvSpPr>
      <dsp:spPr>
        <a:xfrm>
          <a:off x="205509" y="1640565"/>
          <a:ext cx="911674" cy="9116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AA06A7-266C-4A3F-8821-40E29A785977}">
      <dsp:nvSpPr>
        <dsp:cNvPr id="0" name=""/>
        <dsp:cNvSpPr/>
      </dsp:nvSpPr>
      <dsp:spPr>
        <a:xfrm>
          <a:off x="396960" y="1832017"/>
          <a:ext cx="528770" cy="5287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D8003-051C-4C43-A5FF-A152EA4508B9}">
      <dsp:nvSpPr>
        <dsp:cNvPr id="0" name=""/>
        <dsp:cNvSpPr/>
      </dsp:nvSpPr>
      <dsp:spPr>
        <a:xfrm>
          <a:off x="1312541" y="1640565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Patient og pårørende udvalg skal medvirke til udvikling af sundhedsvæsenet – sygehuse og lokalt – en væsentlig faktor i udviklingen af hele vores sundhedsvæsen </a:t>
          </a:r>
          <a:endParaRPr lang="en-US" sz="1100" kern="1200"/>
        </a:p>
      </dsp:txBody>
      <dsp:txXfrm>
        <a:off x="1312541" y="1640565"/>
        <a:ext cx="2148945" cy="911674"/>
      </dsp:txXfrm>
    </dsp:sp>
    <dsp:sp modelId="{6C12EFE4-6681-479F-9294-858BE9625070}">
      <dsp:nvSpPr>
        <dsp:cNvPr id="0" name=""/>
        <dsp:cNvSpPr/>
      </dsp:nvSpPr>
      <dsp:spPr>
        <a:xfrm>
          <a:off x="3835925" y="1640565"/>
          <a:ext cx="911674" cy="91167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9B3D75-21B6-4569-9277-965D59C0814B}">
      <dsp:nvSpPr>
        <dsp:cNvPr id="0" name=""/>
        <dsp:cNvSpPr/>
      </dsp:nvSpPr>
      <dsp:spPr>
        <a:xfrm>
          <a:off x="4027376" y="1832017"/>
          <a:ext cx="528770" cy="5287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14798-B69B-4216-9400-BB1AF0967A4B}">
      <dsp:nvSpPr>
        <dsp:cNvPr id="0" name=""/>
        <dsp:cNvSpPr/>
      </dsp:nvSpPr>
      <dsp:spPr>
        <a:xfrm>
          <a:off x="4942957" y="1640565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Også drøftelser af nærsundhedsplaner – ikke bare høringspartner </a:t>
          </a:r>
          <a:endParaRPr lang="en-US" sz="1100" kern="1200"/>
        </a:p>
      </dsp:txBody>
      <dsp:txXfrm>
        <a:off x="4942957" y="1640565"/>
        <a:ext cx="2148945" cy="911674"/>
      </dsp:txXfrm>
    </dsp:sp>
    <dsp:sp modelId="{D950B976-AAFA-45DD-BFD7-CF2F6FD4DCD0}">
      <dsp:nvSpPr>
        <dsp:cNvPr id="0" name=""/>
        <dsp:cNvSpPr/>
      </dsp:nvSpPr>
      <dsp:spPr>
        <a:xfrm>
          <a:off x="7466341" y="1640565"/>
          <a:ext cx="911674" cy="9116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190F60-F76B-4251-9FF9-FAFF88B8E9B9}">
      <dsp:nvSpPr>
        <dsp:cNvPr id="0" name=""/>
        <dsp:cNvSpPr/>
      </dsp:nvSpPr>
      <dsp:spPr>
        <a:xfrm>
          <a:off x="7657792" y="1832017"/>
          <a:ext cx="528770" cy="5287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39FEB-BA34-48DE-B2EE-A51DCD09C5AE}">
      <dsp:nvSpPr>
        <dsp:cNvPr id="0" name=""/>
        <dsp:cNvSpPr/>
      </dsp:nvSpPr>
      <dsp:spPr>
        <a:xfrm>
          <a:off x="8573374" y="1640565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Skal ikke behandle enkeltsager – men medvirke til at sikre sammenhæng mellem sygehus – kommuner – praksis</a:t>
          </a:r>
          <a:endParaRPr lang="en-US" sz="1100" kern="1200"/>
        </a:p>
      </dsp:txBody>
      <dsp:txXfrm>
        <a:off x="8573374" y="1640565"/>
        <a:ext cx="2148945" cy="911674"/>
      </dsp:txXfrm>
    </dsp:sp>
    <dsp:sp modelId="{480F19C1-E8D3-4821-8C71-A7A8F661D766}">
      <dsp:nvSpPr>
        <dsp:cNvPr id="0" name=""/>
        <dsp:cNvSpPr/>
      </dsp:nvSpPr>
      <dsp:spPr>
        <a:xfrm>
          <a:off x="205509" y="3265016"/>
          <a:ext cx="911674" cy="9116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808A9E-48F1-4D9F-981B-0CDEE03CDB53}">
      <dsp:nvSpPr>
        <dsp:cNvPr id="0" name=""/>
        <dsp:cNvSpPr/>
      </dsp:nvSpPr>
      <dsp:spPr>
        <a:xfrm>
          <a:off x="396960" y="3456467"/>
          <a:ext cx="528770" cy="5287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0B7E7-BDB0-44CD-9ABA-AA8AEB2D2228}">
      <dsp:nvSpPr>
        <dsp:cNvPr id="0" name=""/>
        <dsp:cNvSpPr/>
      </dsp:nvSpPr>
      <dsp:spPr>
        <a:xfrm>
          <a:off x="1312541" y="3265016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Skal rådgive Sundhedsrådet om udviklingen </a:t>
          </a:r>
          <a:endParaRPr lang="en-US" sz="1100" kern="1200"/>
        </a:p>
      </dsp:txBody>
      <dsp:txXfrm>
        <a:off x="1312541" y="3265016"/>
        <a:ext cx="2148945" cy="911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70193-8289-45FF-B217-2E5F70F55B00}" type="datetimeFigureOut">
              <a:rPr lang="da-DK" smtClean="0"/>
              <a:t>25-10-2026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4D2CC-5D27-4654-BE9D-E674CEA1394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5468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E9A2F-0DFF-0F08-081B-2D8BD7E0F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7CDAE79D-5A50-711C-3A28-6D7167DDA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8054BD4-92B0-283A-9DFE-3A9951E88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Mathilde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Ud over de nævnte aktører, kan der tegnes flere brikker til puslespiller – fx kommunale aflastnings- og ventepladser, kommunale sygeplejeklinikker, sundhedshuse, private leverandører (af sygepleje), særlige psykiatrikompetencer, øvrige kommunale kerneområder (fx socialområdet – herunder bosteder) osv.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2/9: Rækkefølge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ændret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C162AF2-2775-3B06-5843-4B0D6E9B2B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3F3C79-1A04-4E8E-826F-9213F331F548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475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9,945 mia.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</a:t>
            </a:r>
            <a:endParaRPr lang="da-DK" altLang="da-DK" dirty="0"/>
          </a:p>
        </p:txBody>
      </p:sp>
      <p:sp>
        <p:nvSpPr>
          <p:cNvPr id="297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6D8BC-0351-40EE-A3E6-3B80BB2452E3}" type="slidenum">
              <a:rPr kumimoji="0" lang="da-DK" altLang="da-DK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alt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049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58573-E5F9-43A3-92D3-C2EDEB2C572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9274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67D519-582F-2418-92C9-071745C14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A15B21D-8BB7-9555-140F-CA24678B3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99EF3A-640B-8C9F-DF5F-9B930E5B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1D16-BC00-4675-98E0-DABCD408EAD5}" type="datetime1">
              <a:rPr lang="da-DK" smtClean="0"/>
              <a:t>25-10-2026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17B2955-5EFF-F8F6-2636-740FA1CE0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31B869-250B-C116-DF73-40B417AD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226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3AAC59-95BD-B594-1401-6CA703279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DD3994-ECB1-14CB-DF56-A437E9B1D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72F94F3-EC02-E97B-A547-288B0A633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ECD98-777A-4B95-8FE2-F22FF9853A14}" type="datetime1">
              <a:rPr lang="da-DK" smtClean="0"/>
              <a:t>25-10-2026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E68271-22F2-6F24-CAA6-26DC83399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FD063EE-4E44-78AC-174E-98F83FA83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8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B59A46-614C-D794-E710-51915F534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1FD770F-1FB8-3969-DBF2-92CA14983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F1B043-2EEC-9DDA-618F-437B7E314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61A6-11D5-4E62-AA39-C4C07652F1E2}" type="datetime1">
              <a:rPr lang="da-DK" smtClean="0"/>
              <a:t>25-10-2026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34DCEA-323F-D6F3-8B30-397802361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DA1279-5C04-6EA0-2A9A-04249E4F8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7530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65A38-D369-CAA1-617D-8A6AA8C99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61C69D-D4FF-5FC7-CF07-0204D536A4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DE4EF9A-4F1F-0CA7-8996-BC367E1E4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AF43568-22CC-A6E6-8E95-6F07C5244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8F982-CCE6-4751-A76B-E2730BB17A53}" type="datetime1">
              <a:rPr lang="da-DK" smtClean="0"/>
              <a:t>25-10-2026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6DCE523-FF04-49F6-66AA-82554DB6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EDE3DD1-56C7-E204-37BB-5433AAF05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864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1EEC6B-7CB0-7797-71E8-BCE3C0A71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211C79A-7AD5-2C69-0C44-910B9460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1182246-EF3F-0657-E071-F43BC1B44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DC50EE4-FA5C-F8EA-E631-B11A229943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5196C5C-0D22-6822-512C-2474A2D616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6BFD2A9-73D1-D589-43EC-9B5ABF25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553FC-E0E0-415D-A546-8C90FA846292}" type="datetime1">
              <a:rPr lang="da-DK" smtClean="0"/>
              <a:t>25-10-2026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2E0B3B9-B3D7-6B86-8541-C1EF4728F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B844DF3-A188-BBD6-E15C-8EE22A28F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9666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7DFAA1-A0FF-820B-73DF-A29821DA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4AE1ABC-901B-E952-68DD-CDA2EA2D5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3746-C233-4773-9968-E03C872CDD68}" type="datetime1">
              <a:rPr lang="da-DK" smtClean="0"/>
              <a:t>25-10-2026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3224B80-BE5C-D944-1F72-0F531EC59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E30147D-B0FD-560C-87E5-86D74B604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673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90132C9-0F76-F33A-7B84-54AD4B60E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AE20-C172-4E95-B213-D60EE1C9D025}" type="datetime1">
              <a:rPr lang="da-DK" smtClean="0"/>
              <a:t>25-10-2026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E74CA3F-7769-277E-0A28-F5EB0E1C3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C24B326-B35A-4FF0-F605-FE701B70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5574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AD89D9-B482-8CFC-A631-77CB0D5FF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C7F6BF-0557-60E8-A596-8D9F81B93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DDAF7E8-4175-251D-F4B0-EBAEAE1D2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C6230AA-69B9-63FA-B430-D8E0A9A0D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CA2CC-1A3F-475A-8EC1-1AF573EC94B5}" type="datetime1">
              <a:rPr lang="da-DK" smtClean="0"/>
              <a:t>25-10-2026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34042BD-2CA2-0294-E43B-4C16F1FB5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8DE98C2-65F4-D5A1-187F-AA15619F9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497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1F61B-0BC9-009A-6713-278B73EE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763C3F3-DA1E-F334-0543-9CC1918CF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AA29F4A-FC50-DAD3-16C4-F2BAE3F83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6052F38-438E-A4E3-7181-FE9444180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29C0-3EE0-446D-B249-02E8A7928127}" type="datetime1">
              <a:rPr lang="da-DK" smtClean="0"/>
              <a:t>25-10-2026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B766228-44B6-B596-B1DB-79CE9A20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3FAB1DF-E85B-45E9-41B0-3DDCA1EB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303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BF7F50-534A-598E-FA36-2EF485FDD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3CF17D-2EFD-9ACD-5E44-56F0F295C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ED1A453-F3CC-8FF4-B92B-8B85D53D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A31F-C392-4FC1-9913-1CF483716C78}" type="datetime1">
              <a:rPr lang="da-DK" smtClean="0"/>
              <a:t>25-10-2026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12217E-E058-CE9B-C66F-B086B12B3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FFE605-1339-2A1E-AA3A-EFCE84F06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70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A45BFF5-F198-B050-2D14-F6DB5AE65A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99D2A7A-2291-BFC9-EB0A-24CC3DF09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AC507F-A4CE-139F-19B3-7A508455A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8184-D7B4-4D13-8879-78614AA888F6}" type="datetime1">
              <a:rPr lang="da-DK" smtClean="0"/>
              <a:t>25-10-2026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63E3893-F73E-FF6C-3FD5-E5EBBFC03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8E6D416-6FF1-E9D6-9DB0-8107AE69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011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t billede med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0" y="2"/>
            <a:ext cx="12192000" cy="6324599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dirty="0"/>
          </a:p>
          <a:p>
            <a:pPr lvl="0"/>
            <a:endParaRPr lang="da-DK" noProof="0" dirty="0"/>
          </a:p>
          <a:p>
            <a:pPr lvl="0"/>
            <a:endParaRPr lang="da-DK" noProof="0" dirty="0"/>
          </a:p>
          <a:p>
            <a:pPr lvl="0"/>
            <a:r>
              <a:rPr lang="da-DK" noProof="0" dirty="0"/>
              <a:t>Klik for at indsætte billede:</a:t>
            </a:r>
          </a:p>
        </p:txBody>
      </p:sp>
      <p:pic>
        <p:nvPicPr>
          <p:cNvPr id="5" name="Billed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50" y="6505575"/>
            <a:ext cx="1358900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8" y="0"/>
            <a:ext cx="5937252" cy="5934074"/>
          </a:xfrm>
          <a:solidFill>
            <a:schemeClr val="accent1">
              <a:alpha val="70000"/>
            </a:schemeClr>
          </a:solidFill>
        </p:spPr>
        <p:txBody>
          <a:bodyPr lIns="540000" tIns="720000" rIns="540000" bIns="360000" anchor="t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6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838199" y="6392865"/>
            <a:ext cx="10620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24E94-7570-477A-AFAB-CC7C3F3C833E}" type="datetime1">
              <a:rPr lang="da-DK" smtClean="0"/>
              <a:t>25-10-2026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1"/>
          </p:nvPr>
        </p:nvSpPr>
        <p:spPr>
          <a:xfrm>
            <a:off x="2003425" y="6392865"/>
            <a:ext cx="108108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15846-9E81-440C-BECF-9884199ED580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  <p:sp>
        <p:nvSpPr>
          <p:cNvPr id="4" name="Tekstfelt 3"/>
          <p:cNvSpPr txBox="1"/>
          <p:nvPr userDrawn="1"/>
        </p:nvSpPr>
        <p:spPr>
          <a:xfrm>
            <a:off x="1369217" y="1290413"/>
            <a:ext cx="4570109" cy="4341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9" name="Pladsholder til tekst 8"/>
          <p:cNvSpPr>
            <a:spLocks noGrp="1"/>
          </p:cNvSpPr>
          <p:nvPr>
            <p:ph type="body" sz="quarter" idx="12"/>
          </p:nvPr>
        </p:nvSpPr>
        <p:spPr>
          <a:xfrm>
            <a:off x="1369217" y="1808162"/>
            <a:ext cx="4729924" cy="3824287"/>
          </a:xfr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81520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17E9350-1DBC-018F-BA50-FCD8DA029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427365B-FF2C-0FB3-F7F5-A95DD137B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F0A2EF3-C3AB-2A29-6215-570F9D4F9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D3CBDE-611E-4D84-849B-1BF61C47BDE8}" type="datetime1">
              <a:rPr lang="da-DK" smtClean="0"/>
              <a:t>25-10-2026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E70E7C4-4D79-D1BC-2FE3-F30E064DF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1A29D82-1D73-BC9D-3996-BFE55C4CB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D4F9DA-0AB4-4E5E-A97A-D6633206842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085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59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61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63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65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ectangle 67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69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Freeform: Shape 71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06C4212-72AE-A288-A1EC-B71A81F4C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693" y="1030406"/>
            <a:ext cx="8147713" cy="3081242"/>
          </a:xfrm>
        </p:spPr>
        <p:txBody>
          <a:bodyPr anchor="ctr">
            <a:normAutofit/>
          </a:bodyPr>
          <a:lstStyle/>
          <a:p>
            <a:r>
              <a:rPr lang="da-DK" sz="4100" dirty="0">
                <a:solidFill>
                  <a:srgbClr val="FFFFFF"/>
                </a:solidFill>
              </a:rPr>
              <a:t>Sundhedsreformen og dens betydning for PROBA  </a:t>
            </a:r>
            <a:br>
              <a:rPr lang="da-DK" sz="4100" dirty="0">
                <a:solidFill>
                  <a:srgbClr val="FFFFFF"/>
                </a:solidFill>
              </a:rPr>
            </a:br>
            <a:r>
              <a:rPr lang="da-DK" sz="4100" dirty="0">
                <a:solidFill>
                  <a:srgbClr val="FFFFFF"/>
                </a:solidFill>
              </a:rPr>
              <a:t>Nærsundhedsplan</a:t>
            </a:r>
            <a:br>
              <a:rPr lang="da-DK" sz="4100" dirty="0">
                <a:solidFill>
                  <a:srgbClr val="FFFFFF"/>
                </a:solidFill>
              </a:rPr>
            </a:br>
            <a:r>
              <a:rPr lang="da-DK" sz="4100" dirty="0">
                <a:solidFill>
                  <a:srgbClr val="FFFFFF"/>
                </a:solidFill>
              </a:rPr>
              <a:t>Oplæg PROPA 26. oktober 2026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60E059E-5062-E7D8-392F-69D1B2EB0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943" y="5171093"/>
            <a:ext cx="9078628" cy="860620"/>
          </a:xfrm>
        </p:spPr>
        <p:txBody>
          <a:bodyPr anchor="ctr">
            <a:normAutofit/>
          </a:bodyPr>
          <a:lstStyle/>
          <a:p>
            <a:endParaRPr lang="da-DK" sz="1100">
              <a:solidFill>
                <a:srgbClr val="FFFFFF"/>
              </a:solidFill>
            </a:endParaRPr>
          </a:p>
          <a:p>
            <a:r>
              <a:rPr lang="da-DK" sz="1100">
                <a:solidFill>
                  <a:srgbClr val="FFFFFF"/>
                </a:solidFill>
              </a:rPr>
              <a:t>Annette Blynel (SF) </a:t>
            </a:r>
          </a:p>
          <a:p>
            <a:r>
              <a:rPr lang="da-DK" sz="1100">
                <a:solidFill>
                  <a:srgbClr val="FFFFFF"/>
                </a:solidFill>
              </a:rPr>
              <a:t>Medlem af regionsrådet Region Syddanmark og formand for Sundhedsråd Fyn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39F4A42-5A0A-1C94-8ED5-09AD9F82D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a-DK" sz="1000">
                <a:solidFill>
                  <a:srgbClr val="FFFFFF"/>
                </a:solidFill>
              </a:rPr>
              <a:t>Annette Blynel, gruppeformand, formand SUndhedsråd Fyn,  Region Syd 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8052A4-F614-CC4E-9552-9E4E6BD5F4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3D62B905-EC08-4506-8208-D3445F5A217D}" type="datetime1">
              <a:rPr lang="da-DK" sz="1100">
                <a:solidFill>
                  <a:srgbClr val="FFFFFF"/>
                </a:solidFill>
              </a:rPr>
              <a:pPr algn="r">
                <a:spcAft>
                  <a:spcPts val="600"/>
                </a:spcAft>
              </a:pPr>
              <a:t>25-10-2026</a:t>
            </a:fld>
            <a:endParaRPr lang="da-DK" sz="1100">
              <a:solidFill>
                <a:srgbClr val="FFFFFF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51A6BEA-6F49-D41F-7660-A722C6A09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7D4F9DA-0AB4-4E5E-A97A-D6633206842C}" type="slidenum">
              <a:rPr lang="da-DK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da-DK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59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454AFE0-F02E-C7FA-9EBF-2FAEE5011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0"/>
            <a:ext cx="11272671" cy="6338186"/>
          </a:xfrm>
          <a:prstGeom prst="rect">
            <a:avLst/>
          </a:prstGeom>
        </p:spPr>
      </p:pic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7B7075E-2BA1-4882-1FF2-DE4FCB568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2DE5D-8AC8-4A1C-95DE-BA2D37C64BFC}" type="datetime1">
              <a:rPr lang="da-DK" smtClean="0"/>
              <a:t>25-10-2026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EBE0A73-29EC-11C6-8E99-828C83D0F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ECB5361-9C9C-ACD3-A1DF-772E49DE8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7132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84F6AD-7093-52D1-5A1B-3FBADE3F27E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Pladsholder til indhold 2">
            <a:extLst>
              <a:ext uri="{FF2B5EF4-FFF2-40B4-BE49-F238E27FC236}">
                <a16:creationId xmlns:a16="http://schemas.microsoft.com/office/drawing/2014/main" id="{8AB699A9-CBDA-C9C4-405A-572C2ED302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26828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75FBAD0-264C-A925-12BF-DB34D3922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FE16-A060-4D1B-B699-EAF05612816B}" type="datetime1">
              <a:rPr lang="da-DK" smtClean="0"/>
              <a:t>25-10-2026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B939D3-F68C-AE11-3A9E-7BBA0FF9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46209C-97B2-129F-837C-EDAE5A57E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2576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A0C121-9A1B-A4A3-7D08-65EEEAAE7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Nye opgaver – OG  udvikle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786EEFF-6489-31D1-B236-39C9240B67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447308" y="591344"/>
            <a:ext cx="6906491" cy="558561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0" numCol="1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da-DK" altLang="da-DK" sz="2200" b="1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Opgaver og ansvar – kort fortalt:</a:t>
            </a:r>
          </a:p>
          <a:p>
            <a:pPr defTabSz="914400">
              <a:spcAft>
                <a:spcPts val="600"/>
              </a:spcAft>
              <a:buClrTx/>
              <a:buSzTx/>
            </a:pPr>
            <a:r>
              <a:rPr lang="da-DK" altLang="da-DK" sz="2200" dirty="0">
                <a:latin typeface="Google Sans"/>
              </a:rPr>
              <a:t>Det Nære sundhedsvæsen – skal udvikles tættere på borgerne, herunder også med mere hjemmebehandling</a:t>
            </a:r>
            <a:r>
              <a:rPr lang="da-DK" altLang="da-DK" sz="2200" b="1" dirty="0">
                <a:latin typeface="Google Sans"/>
              </a:rPr>
              <a:t>.</a:t>
            </a:r>
            <a:endParaRPr kumimoji="0" lang="da-DK" altLang="da-DK" sz="2200" b="1" i="0" u="none" strike="noStrike" cap="none" normalizeH="0" baseline="0" dirty="0">
              <a:ln>
                <a:noFill/>
              </a:ln>
              <a:effectLst/>
              <a:latin typeface="Google Sans"/>
            </a:endParaRPr>
          </a:p>
          <a:p>
            <a:pPr defTabSz="914400">
              <a:spcAft>
                <a:spcPts val="600"/>
              </a:spcAft>
              <a:buClrTx/>
              <a:buSzTx/>
            </a:pPr>
            <a:r>
              <a:rPr kumimoji="0" lang="da-DK" altLang="da-DK" sz="2200" b="0" i="0" u="none" strike="noStrike" cap="none" normalizeH="0" baseline="0" dirty="0">
                <a:ln>
                  <a:noFill/>
                </a:ln>
                <a:effectLst/>
              </a:rPr>
              <a:t>Overtage opgaver med akutsygeplejen, sundheds- og omsorgspladser,</a:t>
            </a:r>
          </a:p>
          <a:p>
            <a:pPr defTabSz="914400">
              <a:spcAft>
                <a:spcPts val="600"/>
              </a:spcAft>
              <a:buClrTx/>
              <a:buSzTx/>
            </a:pPr>
            <a:r>
              <a:rPr kumimoji="0" lang="da-DK" altLang="da-DK" sz="2200" b="0" i="0" u="none" strike="noStrike" cap="none" normalizeH="0" baseline="0" dirty="0">
                <a:ln>
                  <a:noFill/>
                </a:ln>
                <a:effectLst/>
              </a:rPr>
              <a:t>Overtage specialiseret genoptræning og patientrettet forebyggelse fra kommunerne.</a:t>
            </a:r>
          </a:p>
          <a:p>
            <a:pPr defTabSz="914400">
              <a:spcAft>
                <a:spcPts val="600"/>
              </a:spcAft>
              <a:buClrTx/>
              <a:buSzTx/>
            </a:pPr>
            <a:r>
              <a:rPr lang="da-DK" altLang="da-DK" sz="2200" dirty="0">
                <a:latin typeface="Google Sans"/>
              </a:rPr>
              <a:t>Sikre høj kvalitet – og nok praktiserende læger/speciallæger i lokalområderne</a:t>
            </a:r>
          </a:p>
          <a:p>
            <a:pPr defTabSz="914400">
              <a:spcAft>
                <a:spcPts val="600"/>
              </a:spcAft>
              <a:buClrTx/>
              <a:buSzTx/>
            </a:pPr>
            <a:r>
              <a:rPr lang="da-DK" altLang="da-DK" sz="2200" dirty="0">
                <a:latin typeface="Google Sans"/>
              </a:rPr>
              <a:t>Indsatser skal løses med tæt koordinering og i samarbejde mellem kommuner og region. </a:t>
            </a:r>
            <a:r>
              <a:rPr kumimoji="0" lang="da-DK" altLang="da-DK" sz="22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 </a:t>
            </a:r>
          </a:p>
          <a:p>
            <a:pPr defTabSz="914400">
              <a:spcAft>
                <a:spcPts val="600"/>
              </a:spcAft>
              <a:buClrTx/>
              <a:buSzTx/>
            </a:pPr>
            <a:r>
              <a:rPr lang="da-DK" altLang="da-DK" sz="2200" dirty="0">
                <a:latin typeface="Google Sans"/>
              </a:rPr>
              <a:t>Skabe mere lighed og nærhed for borgerne</a:t>
            </a:r>
            <a:endParaRPr kumimoji="0" lang="da-DK" altLang="da-DK" sz="2200" b="0" i="0" u="none" strike="noStrike" cap="none" normalizeH="0" baseline="0" dirty="0">
              <a:ln>
                <a:noFill/>
              </a:ln>
              <a:effectLst/>
              <a:latin typeface="Google Sans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da-DK" altLang="da-DK" sz="22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Sundhedsrådene </a:t>
            </a:r>
            <a:r>
              <a:rPr kumimoji="0" lang="da-DK" altLang="da-DK" sz="2200" b="1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har i 2026 status som forberedende råd</a:t>
            </a:r>
            <a:r>
              <a:rPr kumimoji="0" lang="da-DK" altLang="da-DK" sz="2200" b="0" i="0" u="none" strike="noStrike" cap="none" normalizeH="0" baseline="0" dirty="0">
                <a:ln>
                  <a:noFill/>
                </a:ln>
                <a:effectLst/>
                <a:latin typeface="Google Sans"/>
              </a:rPr>
              <a:t>, hvilket betyder, at de fleste af vores beslutninger skal vedtages i regionsrådet. </a:t>
            </a:r>
            <a:endParaRPr kumimoji="0" lang="da-DK" altLang="da-DK" sz="22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6D0C21D-03E8-B142-CA52-C751203D7E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37273B5-3A78-4C93-8AFC-E3923113A0A2}" type="datetime1">
              <a:rPr lang="da-DK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25-10-2026</a:t>
            </a:fld>
            <a:endParaRPr lang="da-DK">
              <a:solidFill>
                <a:srgbClr val="FFFFFF"/>
              </a:solidFill>
            </a:endParaRP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D74DA18-64B9-CA0A-B2A3-BDAF1E5FF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da-DK"/>
              <a:t>Annette Blynel, gruppeformand, formand SUndhedsråd Fyn,  Region Syd </a:t>
            </a:r>
            <a:endParaRPr lang="en-US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B366760-5429-43DD-64C0-0582F1121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0C12960-6E85-460F-B6E3-5B82CB31AF3D}" type="slidenum">
              <a:rPr lang="en-US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16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9D36A-97DB-B5BA-D5B0-8D278A9A9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>
            <a:extLst>
              <a:ext uri="{FF2B5EF4-FFF2-40B4-BE49-F238E27FC236}">
                <a16:creationId xmlns:a16="http://schemas.microsoft.com/office/drawing/2014/main" id="{90968F74-FBFE-31B6-46D5-1FC831D74357}"/>
              </a:ext>
            </a:extLst>
          </p:cNvPr>
          <p:cNvSpPr txBox="1">
            <a:spLocks/>
          </p:cNvSpPr>
          <p:nvPr/>
        </p:nvSpPr>
        <p:spPr>
          <a:xfrm>
            <a:off x="820007" y="90573"/>
            <a:ext cx="10515600" cy="5863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Mange aktører i det nære sundhedsvæsen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4DE2BBA2-2EF7-55A7-574D-333985FA5B20}"/>
              </a:ext>
            </a:extLst>
          </p:cNvPr>
          <p:cNvSpPr/>
          <p:nvPr/>
        </p:nvSpPr>
        <p:spPr>
          <a:xfrm>
            <a:off x="0" y="6256421"/>
            <a:ext cx="12192000" cy="601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C05D1AEC-9724-DC4F-FEE3-911781F932F1}"/>
              </a:ext>
            </a:extLst>
          </p:cNvPr>
          <p:cNvGrpSpPr>
            <a:grpSpLocks noChangeAspect="1"/>
          </p:cNvGrpSpPr>
          <p:nvPr/>
        </p:nvGrpSpPr>
        <p:grpSpPr>
          <a:xfrm>
            <a:off x="353171" y="672330"/>
            <a:ext cx="10982436" cy="6119459"/>
            <a:chOff x="276462" y="-19296"/>
            <a:chExt cx="11078687" cy="6082788"/>
          </a:xfrm>
        </p:grpSpPr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63DC7D41-0D72-93DE-56EA-EEB1A8509041}"/>
                </a:ext>
              </a:extLst>
            </p:cNvPr>
            <p:cNvGrpSpPr/>
            <p:nvPr/>
          </p:nvGrpSpPr>
          <p:grpSpPr>
            <a:xfrm>
              <a:off x="6250040" y="2093867"/>
              <a:ext cx="1486012" cy="1946544"/>
              <a:chOff x="9232628" y="-3045050"/>
              <a:chExt cx="1486012" cy="1946544"/>
            </a:xfrm>
          </p:grpSpPr>
          <p:sp>
            <p:nvSpPr>
              <p:cNvPr id="6" name="Tekstfelt 5">
                <a:extLst>
                  <a:ext uri="{FF2B5EF4-FFF2-40B4-BE49-F238E27FC236}">
                    <a16:creationId xmlns:a16="http://schemas.microsoft.com/office/drawing/2014/main" id="{F218907E-FC36-ADC7-C8FB-686C18AECE57}"/>
                  </a:ext>
                </a:extLst>
              </p:cNvPr>
              <p:cNvSpPr txBox="1"/>
              <p:nvPr/>
            </p:nvSpPr>
            <p:spPr>
              <a:xfrm>
                <a:off x="9234547" y="-1467838"/>
                <a:ext cx="1484093" cy="36933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Almen Praksis</a:t>
                </a:r>
              </a:p>
            </p:txBody>
          </p:sp>
          <p:pic>
            <p:nvPicPr>
              <p:cNvPr id="7" name="Billede 6">
                <a:extLst>
                  <a:ext uri="{FF2B5EF4-FFF2-40B4-BE49-F238E27FC236}">
                    <a16:creationId xmlns:a16="http://schemas.microsoft.com/office/drawing/2014/main" id="{13CAD79C-3691-2C1F-0E91-90CD74B5B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32628" y="-3045050"/>
                <a:ext cx="1484092" cy="1659674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9" name="Gruppe 28">
              <a:extLst>
                <a:ext uri="{FF2B5EF4-FFF2-40B4-BE49-F238E27FC236}">
                  <a16:creationId xmlns:a16="http://schemas.microsoft.com/office/drawing/2014/main" id="{1EBA78CF-B17F-487E-32E2-51DD0ED0CD0E}"/>
                </a:ext>
              </a:extLst>
            </p:cNvPr>
            <p:cNvGrpSpPr/>
            <p:nvPr/>
          </p:nvGrpSpPr>
          <p:grpSpPr>
            <a:xfrm>
              <a:off x="3361709" y="27158"/>
              <a:ext cx="1660564" cy="1914463"/>
              <a:chOff x="3361709" y="27158"/>
              <a:chExt cx="1660564" cy="1914463"/>
            </a:xfrm>
          </p:grpSpPr>
          <p:pic>
            <p:nvPicPr>
              <p:cNvPr id="4" name="Picture 2" descr="OUH Odense Universitetshospital - Svendborg Sygehus">
                <a:extLst>
                  <a:ext uri="{FF2B5EF4-FFF2-40B4-BE49-F238E27FC236}">
                    <a16:creationId xmlns:a16="http://schemas.microsoft.com/office/drawing/2014/main" id="{FAC9E4E4-3BDD-11F4-D957-0CDB4BF0C9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1709" y="27158"/>
                <a:ext cx="1660564" cy="1660564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A977DC6D-40F3-7E18-1D15-6F009C2F7DDB}"/>
                  </a:ext>
                </a:extLst>
              </p:cNvPr>
              <p:cNvSpPr txBox="1"/>
              <p:nvPr/>
            </p:nvSpPr>
            <p:spPr>
              <a:xfrm>
                <a:off x="3621059" y="1572289"/>
                <a:ext cx="1153995" cy="36933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Sygehus</a:t>
                </a:r>
              </a:p>
            </p:txBody>
          </p: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7D8153F3-D8C7-BBD7-96B0-CEFB2D0A768C}"/>
                </a:ext>
              </a:extLst>
            </p:cNvPr>
            <p:cNvGrpSpPr/>
            <p:nvPr/>
          </p:nvGrpSpPr>
          <p:grpSpPr>
            <a:xfrm>
              <a:off x="8537195" y="2262102"/>
              <a:ext cx="2817954" cy="1811178"/>
              <a:chOff x="7880547" y="3274027"/>
              <a:chExt cx="2817954" cy="1811178"/>
            </a:xfrm>
          </p:grpSpPr>
          <p:sp>
            <p:nvSpPr>
              <p:cNvPr id="5" name="Tekstfelt 4">
                <a:extLst>
                  <a:ext uri="{FF2B5EF4-FFF2-40B4-BE49-F238E27FC236}">
                    <a16:creationId xmlns:a16="http://schemas.microsoft.com/office/drawing/2014/main" id="{6AD76922-9837-9B9B-F74E-2919F56BB426}"/>
                  </a:ext>
                </a:extLst>
              </p:cNvPr>
              <p:cNvSpPr txBox="1"/>
              <p:nvPr/>
            </p:nvSpPr>
            <p:spPr>
              <a:xfrm>
                <a:off x="8178228" y="4715873"/>
                <a:ext cx="2222591" cy="36933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Præhospitale område</a:t>
                </a:r>
              </a:p>
            </p:txBody>
          </p:sp>
          <p:pic>
            <p:nvPicPr>
              <p:cNvPr id="9" name="Picture 2" descr="https://sygehussonderjylland.dk/media/2dxf0vqz/phv-bil.jpg?width=960">
                <a:extLst>
                  <a:ext uri="{FF2B5EF4-FFF2-40B4-BE49-F238E27FC236}">
                    <a16:creationId xmlns:a16="http://schemas.microsoft.com/office/drawing/2014/main" id="{F15A4984-1E02-3642-AEB1-B1C1282DCB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0547" y="3274027"/>
                <a:ext cx="2817954" cy="1408977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8" name="Gruppe 27">
              <a:extLst>
                <a:ext uri="{FF2B5EF4-FFF2-40B4-BE49-F238E27FC236}">
                  <a16:creationId xmlns:a16="http://schemas.microsoft.com/office/drawing/2014/main" id="{28D98B43-B45C-9854-44EC-64E966CCC80A}"/>
                </a:ext>
              </a:extLst>
            </p:cNvPr>
            <p:cNvGrpSpPr/>
            <p:nvPr/>
          </p:nvGrpSpPr>
          <p:grpSpPr>
            <a:xfrm>
              <a:off x="276462" y="2278696"/>
              <a:ext cx="2462156" cy="1794661"/>
              <a:chOff x="-2230076" y="2811491"/>
              <a:chExt cx="2462156" cy="1794661"/>
            </a:xfrm>
          </p:grpSpPr>
          <p:sp>
            <p:nvSpPr>
              <p:cNvPr id="10" name="Tekstfelt 9">
                <a:extLst>
                  <a:ext uri="{FF2B5EF4-FFF2-40B4-BE49-F238E27FC236}">
                    <a16:creationId xmlns:a16="http://schemas.microsoft.com/office/drawing/2014/main" id="{D095AFFE-32F3-8982-AEB5-0545314968EE}"/>
                  </a:ext>
                </a:extLst>
              </p:cNvPr>
              <p:cNvSpPr txBox="1"/>
              <p:nvPr/>
            </p:nvSpPr>
            <p:spPr>
              <a:xfrm>
                <a:off x="-2230076" y="4236820"/>
                <a:ext cx="2429975" cy="36933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Regional akutsygepleje</a:t>
                </a:r>
              </a:p>
            </p:txBody>
          </p:sp>
          <p:pic>
            <p:nvPicPr>
              <p:cNvPr id="11" name="Billede 10">
                <a:extLst>
                  <a:ext uri="{FF2B5EF4-FFF2-40B4-BE49-F238E27FC236}">
                    <a16:creationId xmlns:a16="http://schemas.microsoft.com/office/drawing/2014/main" id="{71B71F72-88FC-A0BB-C265-363A8E2951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190030" y="2811491"/>
                <a:ext cx="2422110" cy="161474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09775A33-DC5D-9644-08FD-8FD9EA80F9D8}"/>
                </a:ext>
              </a:extLst>
            </p:cNvPr>
            <p:cNvGrpSpPr/>
            <p:nvPr/>
          </p:nvGrpSpPr>
          <p:grpSpPr>
            <a:xfrm>
              <a:off x="8810042" y="78237"/>
              <a:ext cx="2224668" cy="2053952"/>
              <a:chOff x="7063900" y="3551431"/>
              <a:chExt cx="2224668" cy="2053952"/>
            </a:xfrm>
          </p:grpSpPr>
          <p:pic>
            <p:nvPicPr>
              <p:cNvPr id="12" name="Billede 11">
                <a:extLst>
                  <a:ext uri="{FF2B5EF4-FFF2-40B4-BE49-F238E27FC236}">
                    <a16:creationId xmlns:a16="http://schemas.microsoft.com/office/drawing/2014/main" id="{11486173-31A7-C2E4-2AEA-34F651963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63900" y="3551431"/>
                <a:ext cx="2224668" cy="1483112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3" name="Tekstfelt 12">
                <a:extLst>
                  <a:ext uri="{FF2B5EF4-FFF2-40B4-BE49-F238E27FC236}">
                    <a16:creationId xmlns:a16="http://schemas.microsoft.com/office/drawing/2014/main" id="{CAAD33E8-595D-6F62-35EC-DA228448320F}"/>
                  </a:ext>
                </a:extLst>
              </p:cNvPr>
              <p:cNvSpPr txBox="1"/>
              <p:nvPr/>
            </p:nvSpPr>
            <p:spPr>
              <a:xfrm>
                <a:off x="7381838" y="4959052"/>
                <a:ext cx="1636385" cy="64633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Sundheds- og omsorgsplads</a:t>
                </a:r>
              </a:p>
            </p:txBody>
          </p:sp>
        </p:grpSp>
        <p:grpSp>
          <p:nvGrpSpPr>
            <p:cNvPr id="17" name="Gruppe 16">
              <a:extLst>
                <a:ext uri="{FF2B5EF4-FFF2-40B4-BE49-F238E27FC236}">
                  <a16:creationId xmlns:a16="http://schemas.microsoft.com/office/drawing/2014/main" id="{AE44F10E-ED42-9829-DB51-29A3F8BE412A}"/>
                </a:ext>
              </a:extLst>
            </p:cNvPr>
            <p:cNvGrpSpPr/>
            <p:nvPr/>
          </p:nvGrpSpPr>
          <p:grpSpPr>
            <a:xfrm>
              <a:off x="310610" y="4169011"/>
              <a:ext cx="2433903" cy="1894481"/>
              <a:chOff x="-1140022" y="6008307"/>
              <a:chExt cx="2450204" cy="1907169"/>
            </a:xfrm>
          </p:grpSpPr>
          <p:pic>
            <p:nvPicPr>
              <p:cNvPr id="18" name="Picture 4" descr="Solfilm til Toyota Aygo. Færdigskåret solfilm til alle Toyota biler.">
                <a:extLst>
                  <a:ext uri="{FF2B5EF4-FFF2-40B4-BE49-F238E27FC236}">
                    <a16:creationId xmlns:a16="http://schemas.microsoft.com/office/drawing/2014/main" id="{78A4A4B2-55CD-78C0-C89D-83FBB6127D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140022" y="6008307"/>
                <a:ext cx="2450204" cy="1479924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Tekstfelt 18">
                <a:extLst>
                  <a:ext uri="{FF2B5EF4-FFF2-40B4-BE49-F238E27FC236}">
                    <a16:creationId xmlns:a16="http://schemas.microsoft.com/office/drawing/2014/main" id="{3C271920-3E04-BB7A-0347-7B1E92EACCA6}"/>
                  </a:ext>
                </a:extLst>
              </p:cNvPr>
              <p:cNvSpPr txBox="1"/>
              <p:nvPr/>
            </p:nvSpPr>
            <p:spPr>
              <a:xfrm>
                <a:off x="-777858" y="7546144"/>
                <a:ext cx="1653168" cy="36933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Hjemmeplejen</a:t>
                </a:r>
              </a:p>
            </p:txBody>
          </p:sp>
        </p:grp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9709341E-CC20-6ABD-4AEB-5FBA828CA8FF}"/>
                </a:ext>
              </a:extLst>
            </p:cNvPr>
            <p:cNvGrpSpPr/>
            <p:nvPr/>
          </p:nvGrpSpPr>
          <p:grpSpPr>
            <a:xfrm>
              <a:off x="3036299" y="2300854"/>
              <a:ext cx="2343537" cy="1775594"/>
              <a:chOff x="3436908" y="3717941"/>
              <a:chExt cx="2343537" cy="1775594"/>
            </a:xfrm>
          </p:grpSpPr>
          <p:pic>
            <p:nvPicPr>
              <p:cNvPr id="21" name="Billede 20">
                <a:extLst>
                  <a:ext uri="{FF2B5EF4-FFF2-40B4-BE49-F238E27FC236}">
                    <a16:creationId xmlns:a16="http://schemas.microsoft.com/office/drawing/2014/main" id="{4C1AE7DD-1E1E-4075-3B89-D6A04B0F7E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36908" y="3717941"/>
                <a:ext cx="2343537" cy="1370227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2" name="Tekstfelt 21">
                <a:extLst>
                  <a:ext uri="{FF2B5EF4-FFF2-40B4-BE49-F238E27FC236}">
                    <a16:creationId xmlns:a16="http://schemas.microsoft.com/office/drawing/2014/main" id="{133CCE12-2F1C-0F63-1EB6-8B9D5C85085B}"/>
                  </a:ext>
                </a:extLst>
              </p:cNvPr>
              <p:cNvSpPr txBox="1"/>
              <p:nvPr/>
            </p:nvSpPr>
            <p:spPr>
              <a:xfrm>
                <a:off x="3973882" y="5124203"/>
                <a:ext cx="1237434" cy="36933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Plejebolig</a:t>
                </a:r>
              </a:p>
            </p:txBody>
          </p: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7263632B-3F91-4593-15C9-6C84BB3CE5BB}"/>
                </a:ext>
              </a:extLst>
            </p:cNvPr>
            <p:cNvGrpSpPr/>
            <p:nvPr/>
          </p:nvGrpSpPr>
          <p:grpSpPr>
            <a:xfrm>
              <a:off x="382658" y="250862"/>
              <a:ext cx="2217587" cy="1913423"/>
              <a:chOff x="3452777" y="3150052"/>
              <a:chExt cx="2217587" cy="1913423"/>
            </a:xfrm>
          </p:grpSpPr>
          <p:pic>
            <p:nvPicPr>
              <p:cNvPr id="1026" name="Picture 2" descr="mundbind covid-19 ældrecentre plejehjem">
                <a:extLst>
                  <a:ext uri="{FF2B5EF4-FFF2-40B4-BE49-F238E27FC236}">
                    <a16:creationId xmlns:a16="http://schemas.microsoft.com/office/drawing/2014/main" id="{CB188997-0509-A2C9-47D4-B78B3F711F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2777" y="3150052"/>
                <a:ext cx="2217587" cy="126231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Tekstfelt 26">
                <a:extLst>
                  <a:ext uri="{FF2B5EF4-FFF2-40B4-BE49-F238E27FC236}">
                    <a16:creationId xmlns:a16="http://schemas.microsoft.com/office/drawing/2014/main" id="{52C06BDD-FBA8-491C-E9CA-48240BCC557D}"/>
                  </a:ext>
                </a:extLst>
              </p:cNvPr>
              <p:cNvSpPr txBox="1"/>
              <p:nvPr/>
            </p:nvSpPr>
            <p:spPr>
              <a:xfrm>
                <a:off x="3522986" y="4417144"/>
                <a:ext cx="2077166" cy="64633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Kommunal sygeplejeklinik</a:t>
                </a:r>
              </a:p>
            </p:txBody>
          </p:sp>
        </p:grpSp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ED976A5E-5A67-2289-7479-B52491E73A77}"/>
                </a:ext>
              </a:extLst>
            </p:cNvPr>
            <p:cNvGrpSpPr/>
            <p:nvPr/>
          </p:nvGrpSpPr>
          <p:grpSpPr>
            <a:xfrm>
              <a:off x="3436566" y="4073280"/>
              <a:ext cx="1776039" cy="1964064"/>
              <a:chOff x="3515885" y="3808623"/>
              <a:chExt cx="1776039" cy="1964064"/>
            </a:xfrm>
          </p:grpSpPr>
          <p:pic>
            <p:nvPicPr>
              <p:cNvPr id="1028" name="Picture 4" descr="Katalog over løsninger til sundhedssektoren - IT-Branchen">
                <a:extLst>
                  <a:ext uri="{FF2B5EF4-FFF2-40B4-BE49-F238E27FC236}">
                    <a16:creationId xmlns:a16="http://schemas.microsoft.com/office/drawing/2014/main" id="{C83F29E6-9BD1-0CAD-01F6-13359F0235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15885" y="3808623"/>
                <a:ext cx="1725735" cy="172573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Tekstfelt 31">
                <a:extLst>
                  <a:ext uri="{FF2B5EF4-FFF2-40B4-BE49-F238E27FC236}">
                    <a16:creationId xmlns:a16="http://schemas.microsoft.com/office/drawing/2014/main" id="{9891310F-5162-A530-9919-37973878C797}"/>
                  </a:ext>
                </a:extLst>
              </p:cNvPr>
              <p:cNvSpPr txBox="1"/>
              <p:nvPr/>
            </p:nvSpPr>
            <p:spPr>
              <a:xfrm>
                <a:off x="3566189" y="5403355"/>
                <a:ext cx="1725735" cy="36933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Telemedicin</a:t>
                </a:r>
              </a:p>
            </p:txBody>
          </p:sp>
        </p:grpSp>
        <p:grpSp>
          <p:nvGrpSpPr>
            <p:cNvPr id="2" name="Gruppe 1">
              <a:extLst>
                <a:ext uri="{FF2B5EF4-FFF2-40B4-BE49-F238E27FC236}">
                  <a16:creationId xmlns:a16="http://schemas.microsoft.com/office/drawing/2014/main" id="{18AA456C-6311-9957-F312-D08647678ED8}"/>
                </a:ext>
              </a:extLst>
            </p:cNvPr>
            <p:cNvGrpSpPr/>
            <p:nvPr/>
          </p:nvGrpSpPr>
          <p:grpSpPr>
            <a:xfrm>
              <a:off x="5792462" y="-19296"/>
              <a:ext cx="2399254" cy="1965024"/>
              <a:chOff x="5742814" y="28239"/>
              <a:chExt cx="2399254" cy="1965024"/>
            </a:xfrm>
          </p:grpSpPr>
          <p:sp>
            <p:nvSpPr>
              <p:cNvPr id="16" name="Tekstfelt 15">
                <a:extLst>
                  <a:ext uri="{FF2B5EF4-FFF2-40B4-BE49-F238E27FC236}">
                    <a16:creationId xmlns:a16="http://schemas.microsoft.com/office/drawing/2014/main" id="{539DB051-24AC-F572-0E9F-0217CA595F6C}"/>
                  </a:ext>
                </a:extLst>
              </p:cNvPr>
              <p:cNvSpPr txBox="1"/>
              <p:nvPr/>
            </p:nvSpPr>
            <p:spPr>
              <a:xfrm>
                <a:off x="5862998" y="1623931"/>
                <a:ext cx="2158884" cy="36933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Kommunal Sygepleje</a:t>
                </a:r>
              </a:p>
            </p:txBody>
          </p:sp>
          <p:pic>
            <p:nvPicPr>
              <p:cNvPr id="34" name="Billede 33">
                <a:extLst>
                  <a:ext uri="{FF2B5EF4-FFF2-40B4-BE49-F238E27FC236}">
                    <a16:creationId xmlns:a16="http://schemas.microsoft.com/office/drawing/2014/main" id="{04F06199-A1EE-A5F4-01CA-456894F58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42814" y="28239"/>
                <a:ext cx="2399254" cy="163957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1E28C98F-E328-E802-200F-1BC47F12266D}"/>
                </a:ext>
              </a:extLst>
            </p:cNvPr>
            <p:cNvGrpSpPr/>
            <p:nvPr/>
          </p:nvGrpSpPr>
          <p:grpSpPr>
            <a:xfrm>
              <a:off x="6032036" y="4233806"/>
              <a:ext cx="2472801" cy="1767147"/>
              <a:chOff x="6087202" y="3934404"/>
              <a:chExt cx="2472801" cy="1767147"/>
            </a:xfrm>
          </p:grpSpPr>
          <p:sp>
            <p:nvSpPr>
              <p:cNvPr id="36" name="Tekstfelt 35">
                <a:extLst>
                  <a:ext uri="{FF2B5EF4-FFF2-40B4-BE49-F238E27FC236}">
                    <a16:creationId xmlns:a16="http://schemas.microsoft.com/office/drawing/2014/main" id="{BD4899DE-EFB3-5EF5-DF6F-48292ADC4170}"/>
                  </a:ext>
                </a:extLst>
              </p:cNvPr>
              <p:cNvSpPr txBox="1"/>
              <p:nvPr/>
            </p:nvSpPr>
            <p:spPr>
              <a:xfrm>
                <a:off x="6087202" y="5349562"/>
                <a:ext cx="2472801" cy="35198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Hjemmebehandlingsteam</a:t>
                </a:r>
              </a:p>
            </p:txBody>
          </p:sp>
          <p:pic>
            <p:nvPicPr>
              <p:cNvPr id="1032" name="Picture 8" descr="https://regionsyddanmark.dk/media/jsac34wz/hus.jpg?width=255&amp;height=255&amp;mode=max">
                <a:extLst>
                  <a:ext uri="{FF2B5EF4-FFF2-40B4-BE49-F238E27FC236}">
                    <a16:creationId xmlns:a16="http://schemas.microsoft.com/office/drawing/2014/main" id="{765F85A9-3B95-0F4D-96E9-3213A5A873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83631" y="3934404"/>
                <a:ext cx="1679945" cy="1340486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1" name="Gruppe 30">
              <a:extLst>
                <a:ext uri="{FF2B5EF4-FFF2-40B4-BE49-F238E27FC236}">
                  <a16:creationId xmlns:a16="http://schemas.microsoft.com/office/drawing/2014/main" id="{1E9B80DB-4CF0-01EF-D5FE-87FFE367F5D6}"/>
                </a:ext>
              </a:extLst>
            </p:cNvPr>
            <p:cNvGrpSpPr/>
            <p:nvPr/>
          </p:nvGrpSpPr>
          <p:grpSpPr>
            <a:xfrm>
              <a:off x="9127981" y="4424008"/>
              <a:ext cx="1654205" cy="1576946"/>
              <a:chOff x="9403566" y="4865141"/>
              <a:chExt cx="1654205" cy="1576946"/>
            </a:xfrm>
          </p:grpSpPr>
          <p:pic>
            <p:nvPicPr>
              <p:cNvPr id="1034" name="Picture 10" descr="Stort julepres hos vagtlægen: - Det, der kan vente, skal vente | TV MIDTVEST">
                <a:extLst>
                  <a:ext uri="{FF2B5EF4-FFF2-40B4-BE49-F238E27FC236}">
                    <a16:creationId xmlns:a16="http://schemas.microsoft.com/office/drawing/2014/main" id="{0F5A40C3-7BB9-BF31-4AA5-58F53E143F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03566" y="4865141"/>
                <a:ext cx="1654205" cy="1104157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Tekstfelt 39">
                <a:extLst>
                  <a:ext uri="{FF2B5EF4-FFF2-40B4-BE49-F238E27FC236}">
                    <a16:creationId xmlns:a16="http://schemas.microsoft.com/office/drawing/2014/main" id="{038C6153-3F7A-2A8E-3E61-30D50662C7AB}"/>
                  </a:ext>
                </a:extLst>
              </p:cNvPr>
              <p:cNvSpPr txBox="1"/>
              <p:nvPr/>
            </p:nvSpPr>
            <p:spPr>
              <a:xfrm>
                <a:off x="9653670" y="6072755"/>
                <a:ext cx="1153995" cy="36933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Vagtlæge</a:t>
                </a:r>
              </a:p>
            </p:txBody>
          </p:sp>
        </p:grpSp>
      </p:grpSp>
      <p:sp>
        <p:nvSpPr>
          <p:cNvPr id="33" name="Pladsholder til dato 32">
            <a:extLst>
              <a:ext uri="{FF2B5EF4-FFF2-40B4-BE49-F238E27FC236}">
                <a16:creationId xmlns:a16="http://schemas.microsoft.com/office/drawing/2014/main" id="{BEC8EE8B-4FD9-A5DF-0A2B-BA71AF1A1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7B4E4-BBC2-44F8-9B2A-878FA6D40679}" type="datetime1">
              <a:rPr lang="da-DK" smtClean="0"/>
              <a:t>25-10-2026</a:t>
            </a:fld>
            <a:endParaRPr lang="da-DK"/>
          </a:p>
        </p:txBody>
      </p:sp>
      <p:sp>
        <p:nvSpPr>
          <p:cNvPr id="35" name="Pladsholder til sidefod 34">
            <a:extLst>
              <a:ext uri="{FF2B5EF4-FFF2-40B4-BE49-F238E27FC236}">
                <a16:creationId xmlns:a16="http://schemas.microsoft.com/office/drawing/2014/main" id="{63203277-9355-EBFA-5BBA-CF878376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37" name="Pladsholder til slidenummer 36">
            <a:extLst>
              <a:ext uri="{FF2B5EF4-FFF2-40B4-BE49-F238E27FC236}">
                <a16:creationId xmlns:a16="http://schemas.microsoft.com/office/drawing/2014/main" id="{6F379A83-384F-8663-9271-A71EE8523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2062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ladsholder til billede 24" descr="Medarbejdere kigger på skærm">
            <a:extLst>
              <a:ext uri="{FF2B5EF4-FFF2-40B4-BE49-F238E27FC236}">
                <a16:creationId xmlns:a16="http://schemas.microsoft.com/office/drawing/2014/main" id="{91002E11-E8C9-AF16-C6BD-A244F39487A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8" t="7002" b="24288"/>
          <a:stretch/>
        </p:blipFill>
        <p:spPr>
          <a:xfrm>
            <a:off x="0" y="2"/>
            <a:ext cx="12192000" cy="6324599"/>
          </a:xfrm>
        </p:spPr>
      </p:pic>
      <p:sp>
        <p:nvSpPr>
          <p:cNvPr id="15362" name="Titel 1"/>
          <p:cNvSpPr>
            <a:spLocks noGrp="1"/>
          </p:cNvSpPr>
          <p:nvPr>
            <p:ph type="title"/>
          </p:nvPr>
        </p:nvSpPr>
        <p:spPr>
          <a:xfrm>
            <a:off x="5355772" y="1753398"/>
            <a:ext cx="6824877" cy="1699352"/>
          </a:xfrm>
          <a:solidFill>
            <a:schemeClr val="tx2">
              <a:lumMod val="75000"/>
              <a:alpha val="80000"/>
            </a:schemeClr>
          </a:solidFill>
        </p:spPr>
        <p:txBody>
          <a:bodyPr tIns="360000">
            <a:noAutofit/>
          </a:bodyPr>
          <a:lstStyle/>
          <a:p>
            <a:pPr eaLnBrk="1" hangingPunct="1"/>
            <a:r>
              <a:rPr lang="da-DK" altLang="da-DK" sz="4000" dirty="0">
                <a:latin typeface="+mn-lt"/>
              </a:rPr>
              <a:t>OUH – en </a:t>
            </a:r>
            <a:r>
              <a:rPr lang="en-GB" altLang="da-DK" sz="4000" dirty="0" err="1">
                <a:latin typeface="+mn-lt"/>
              </a:rPr>
              <a:t>nøglespiller</a:t>
            </a:r>
            <a:r>
              <a:rPr lang="en-GB" altLang="da-DK" sz="4000" dirty="0">
                <a:latin typeface="+mn-lt"/>
              </a:rPr>
              <a:t> </a:t>
            </a:r>
            <a:endParaRPr lang="da-DK" altLang="da-DK" sz="4000" dirty="0">
              <a:latin typeface="+mn-lt"/>
            </a:endParaRP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A52E5E60-CBEC-E4F5-E7AD-FA0BAFEF9B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55773" y="5321548"/>
            <a:ext cx="6824874" cy="828000"/>
          </a:xfrm>
          <a:solidFill>
            <a:schemeClr val="accent1">
              <a:alpha val="80000"/>
            </a:schemeClr>
          </a:solidFill>
        </p:spPr>
        <p:txBody>
          <a:bodyPr lIns="540000" rIns="540000" anchor="ctr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da-DK" altLang="da-DK" sz="3200" b="1"/>
              <a:t>12.234</a:t>
            </a:r>
            <a:r>
              <a:rPr lang="da-DK" altLang="da-DK"/>
              <a:t> medarbejdere </a:t>
            </a:r>
            <a:endParaRPr lang="da-DK" dirty="0"/>
          </a:p>
        </p:txBody>
      </p:sp>
      <p:sp>
        <p:nvSpPr>
          <p:cNvPr id="27" name="Pladsholder til tekst 7">
            <a:extLst>
              <a:ext uri="{FF2B5EF4-FFF2-40B4-BE49-F238E27FC236}">
                <a16:creationId xmlns:a16="http://schemas.microsoft.com/office/drawing/2014/main" id="{1F4EC981-CB5E-4313-25B2-AE4CB90DA010}"/>
              </a:ext>
            </a:extLst>
          </p:cNvPr>
          <p:cNvSpPr txBox="1">
            <a:spLocks/>
          </p:cNvSpPr>
          <p:nvPr/>
        </p:nvSpPr>
        <p:spPr>
          <a:xfrm>
            <a:off x="5355772" y="3516977"/>
            <a:ext cx="6824876" cy="82800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vert="horz" lIns="540000" tIns="0" rIns="5400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altLang="da-DK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 </a:t>
            </a:r>
            <a:r>
              <a:rPr kumimoji="0" lang="da-DK" altLang="da-DK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mio. </a:t>
            </a:r>
            <a:r>
              <a:rPr kumimoji="0" lang="da-DK" altLang="da-DK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patientkontakter om året</a:t>
            </a:r>
            <a:endParaRPr kumimoji="0" lang="da-DK" altLang="da-DK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ladsholder til tekst 7">
            <a:extLst>
              <a:ext uri="{FF2B5EF4-FFF2-40B4-BE49-F238E27FC236}">
                <a16:creationId xmlns:a16="http://schemas.microsoft.com/office/drawing/2014/main" id="{2B869C11-892A-7EE9-B7F3-93D1E4258FD3}"/>
              </a:ext>
            </a:extLst>
          </p:cNvPr>
          <p:cNvSpPr txBox="1">
            <a:spLocks/>
          </p:cNvSpPr>
          <p:nvPr/>
        </p:nvSpPr>
        <p:spPr>
          <a:xfrm>
            <a:off x="5355772" y="4409204"/>
            <a:ext cx="6824875" cy="82800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vert="horz" lIns="540000" tIns="0" rIns="5400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altLang="da-DK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Budget: </a:t>
            </a:r>
            <a:r>
              <a:rPr kumimoji="0" lang="da-DK" altLang="da-DK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9,9 mia</a:t>
            </a:r>
            <a:r>
              <a:rPr kumimoji="0" lang="da-DK" altLang="da-DK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kr. i 2026</a:t>
            </a:r>
            <a:endParaRPr kumimoji="0" lang="da-DK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513884C-E3CF-A7D4-06A3-9575A27CA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B9852A-AC03-4A63-911E-B89DBED09260}" type="datetime1">
              <a:rPr lang="da-DK" smtClean="0"/>
              <a:t>25-10-2026</a:t>
            </a:fld>
            <a:endParaRPr lang="da-DK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AB851B77-7DA4-3E46-C5E4-6F5464956C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D15846-9E81-440C-BECF-9884199ED580}" type="slidenum">
              <a:rPr lang="da-DK" altLang="da-DK" smtClean="0"/>
              <a:pPr>
                <a:defRPr/>
              </a:pPr>
              <a:t>6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181023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9" y="77349"/>
            <a:ext cx="5140303" cy="6895526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3447264" y="3823081"/>
            <a:ext cx="556182" cy="526389"/>
          </a:xfrm>
          <a:prstGeom prst="ellipse">
            <a:avLst/>
          </a:prstGeom>
          <a:solidFill>
            <a:srgbClr val="0064A6"/>
          </a:solidFill>
          <a:ln>
            <a:solidFill>
              <a:srgbClr val="006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7" name="Ellipse 6"/>
          <p:cNvSpPr/>
          <p:nvPr/>
        </p:nvSpPr>
        <p:spPr>
          <a:xfrm>
            <a:off x="3923651" y="5260267"/>
            <a:ext cx="528810" cy="275422"/>
          </a:xfrm>
          <a:prstGeom prst="ellipse">
            <a:avLst/>
          </a:prstGeom>
          <a:solidFill>
            <a:srgbClr val="0064A6"/>
          </a:solidFill>
          <a:ln>
            <a:solidFill>
              <a:srgbClr val="006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9" name="Ellipse 8"/>
          <p:cNvSpPr/>
          <p:nvPr/>
        </p:nvSpPr>
        <p:spPr>
          <a:xfrm>
            <a:off x="2619479" y="3053541"/>
            <a:ext cx="528810" cy="471571"/>
          </a:xfrm>
          <a:prstGeom prst="ellipse">
            <a:avLst/>
          </a:prstGeom>
          <a:solidFill>
            <a:srgbClr val="0064A6"/>
          </a:solidFill>
          <a:ln>
            <a:solidFill>
              <a:srgbClr val="006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bg1"/>
                </a:solidFill>
              </a:rPr>
              <a:t>26</a:t>
            </a:r>
          </a:p>
        </p:txBody>
      </p:sp>
      <p:sp>
        <p:nvSpPr>
          <p:cNvPr id="10" name="Ellipse 9"/>
          <p:cNvSpPr/>
          <p:nvPr/>
        </p:nvSpPr>
        <p:spPr>
          <a:xfrm>
            <a:off x="3001366" y="1518073"/>
            <a:ext cx="528810" cy="275422"/>
          </a:xfrm>
          <a:prstGeom prst="ellipse">
            <a:avLst/>
          </a:prstGeom>
          <a:solidFill>
            <a:srgbClr val="0064A6"/>
          </a:solidFill>
          <a:ln>
            <a:solidFill>
              <a:srgbClr val="006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1" name="Ellipse 10"/>
          <p:cNvSpPr/>
          <p:nvPr/>
        </p:nvSpPr>
        <p:spPr>
          <a:xfrm>
            <a:off x="1379329" y="2004277"/>
            <a:ext cx="544446" cy="509047"/>
          </a:xfrm>
          <a:prstGeom prst="ellipse">
            <a:avLst/>
          </a:prstGeom>
          <a:solidFill>
            <a:srgbClr val="0064A6"/>
          </a:solidFill>
          <a:ln>
            <a:solidFill>
              <a:srgbClr val="006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12" name="Ellipse 11"/>
          <p:cNvSpPr/>
          <p:nvPr/>
        </p:nvSpPr>
        <p:spPr>
          <a:xfrm>
            <a:off x="2807818" y="5794840"/>
            <a:ext cx="317877" cy="307292"/>
          </a:xfrm>
          <a:prstGeom prst="ellipse">
            <a:avLst/>
          </a:prstGeom>
          <a:solidFill>
            <a:srgbClr val="0064A6"/>
          </a:solidFill>
          <a:ln>
            <a:solidFill>
              <a:srgbClr val="006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3" name="Ellipse 12"/>
          <p:cNvSpPr/>
          <p:nvPr/>
        </p:nvSpPr>
        <p:spPr>
          <a:xfrm>
            <a:off x="2268918" y="2021081"/>
            <a:ext cx="750032" cy="673760"/>
          </a:xfrm>
          <a:prstGeom prst="ellipse">
            <a:avLst/>
          </a:prstGeom>
          <a:solidFill>
            <a:srgbClr val="0064A6"/>
          </a:solidFill>
          <a:ln>
            <a:solidFill>
              <a:srgbClr val="006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bg1"/>
                </a:solidFill>
              </a:rPr>
              <a:t>63</a:t>
            </a:r>
          </a:p>
        </p:txBody>
      </p:sp>
      <p:sp>
        <p:nvSpPr>
          <p:cNvPr id="14" name="Ellipse 13"/>
          <p:cNvSpPr/>
          <p:nvPr/>
        </p:nvSpPr>
        <p:spPr>
          <a:xfrm>
            <a:off x="4127354" y="2513324"/>
            <a:ext cx="535968" cy="493082"/>
          </a:xfrm>
          <a:prstGeom prst="ellipse">
            <a:avLst/>
          </a:prstGeom>
          <a:solidFill>
            <a:srgbClr val="0064A6"/>
          </a:solidFill>
          <a:ln>
            <a:solidFill>
              <a:srgbClr val="006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17" name="Ellipse 16"/>
          <p:cNvSpPr/>
          <p:nvPr/>
        </p:nvSpPr>
        <p:spPr>
          <a:xfrm>
            <a:off x="1906606" y="1373765"/>
            <a:ext cx="530747" cy="288616"/>
          </a:xfrm>
          <a:prstGeom prst="ellipse">
            <a:avLst/>
          </a:prstGeom>
          <a:solidFill>
            <a:srgbClr val="0064A6"/>
          </a:solidFill>
          <a:ln>
            <a:solidFill>
              <a:srgbClr val="0064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6" name="Titel 3"/>
          <p:cNvSpPr>
            <a:spLocks noGrp="1"/>
          </p:cNvSpPr>
          <p:nvPr>
            <p:ph type="ctrTitle"/>
          </p:nvPr>
        </p:nvSpPr>
        <p:spPr>
          <a:xfrm>
            <a:off x="5412361" y="35135"/>
            <a:ext cx="6144684" cy="1102519"/>
          </a:xfrm>
        </p:spPr>
        <p:txBody>
          <a:bodyPr>
            <a:noAutofit/>
          </a:bodyPr>
          <a:lstStyle/>
          <a:p>
            <a:pPr algn="l"/>
            <a:r>
              <a:rPr lang="da-DK" sz="3200" b="1" dirty="0"/>
              <a:t>Sundheds- og omsorgspladser</a:t>
            </a:r>
            <a:br>
              <a:rPr lang="da-DK" sz="3200" b="1" dirty="0"/>
            </a:br>
            <a:endParaRPr lang="da-DK" sz="3200" b="1" dirty="0">
              <a:solidFill>
                <a:srgbClr val="FF0000"/>
              </a:solidFill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EB2FE70B-CE35-3BA0-841C-346066AD8CC2}"/>
              </a:ext>
            </a:extLst>
          </p:cNvPr>
          <p:cNvSpPr txBox="1"/>
          <p:nvPr/>
        </p:nvSpPr>
        <p:spPr>
          <a:xfrm>
            <a:off x="5282945" y="5251535"/>
            <a:ext cx="651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Det samlede antal på 213 sundheds- og omsorgspladser for Sundhedsråd Fyn er defineret i de </a:t>
            </a:r>
            <a:r>
              <a:rPr lang="da-DK" sz="1400" b="1" dirty="0"/>
              <a:t>nationale kvalitetsstandarder</a:t>
            </a:r>
            <a:r>
              <a:rPr lang="da-DK" sz="1400" dirty="0"/>
              <a:t>. Fordelingen af pladserne tager udgangspunkt i den sygdomsvægtede befolkningsandel og hvad der overtages pr. 1.1.2027 </a:t>
            </a:r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5371401" y="652358"/>
          <a:ext cx="6226604" cy="45444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19508">
                  <a:extLst>
                    <a:ext uri="{9D8B030D-6E8A-4147-A177-3AD203B41FA5}">
                      <a16:colId xmlns:a16="http://schemas.microsoft.com/office/drawing/2014/main" val="850190432"/>
                    </a:ext>
                  </a:extLst>
                </a:gridCol>
                <a:gridCol w="959909">
                  <a:extLst>
                    <a:ext uri="{9D8B030D-6E8A-4147-A177-3AD203B41FA5}">
                      <a16:colId xmlns:a16="http://schemas.microsoft.com/office/drawing/2014/main" val="2521281693"/>
                    </a:ext>
                  </a:extLst>
                </a:gridCol>
                <a:gridCol w="1042114">
                  <a:extLst>
                    <a:ext uri="{9D8B030D-6E8A-4147-A177-3AD203B41FA5}">
                      <a16:colId xmlns:a16="http://schemas.microsoft.com/office/drawing/2014/main" val="3587690839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746738918"/>
                    </a:ext>
                  </a:extLst>
                </a:gridCol>
                <a:gridCol w="2281148">
                  <a:extLst>
                    <a:ext uri="{9D8B030D-6E8A-4147-A177-3AD203B41FA5}">
                      <a16:colId xmlns:a16="http://schemas.microsoft.com/office/drawing/2014/main" val="285218457"/>
                    </a:ext>
                  </a:extLst>
                </a:gridCol>
              </a:tblGrid>
              <a:tr h="5104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400" dirty="0">
                          <a:effectLst/>
                        </a:rPr>
                        <a:t>Kommune</a:t>
                      </a:r>
                      <a:endParaRPr lang="da-DK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da-DK" sz="1400" dirty="0">
                          <a:effectLst/>
                        </a:rPr>
                        <a:t>Antal</a:t>
                      </a:r>
                      <a:r>
                        <a:rPr lang="da-DK" sz="1400" baseline="0" dirty="0">
                          <a:effectLst/>
                        </a:rPr>
                        <a:t> SOP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da-DK" sz="900" b="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(sygdoms- vægtet)</a:t>
                      </a:r>
                      <a:endParaRPr lang="da-DK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da-DK" sz="1400" kern="1200" dirty="0">
                          <a:effectLst/>
                        </a:rPr>
                        <a:t>Overtages 1.1.2027</a:t>
                      </a:r>
                      <a:endParaRPr lang="da-DK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da-DK" sz="1400" b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Mulighedpå</a:t>
                      </a:r>
                      <a:r>
                        <a:rPr lang="da-DK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mellem sigte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da-DK" sz="1400" dirty="0">
                          <a:effectLst/>
                        </a:rPr>
                        <a:t>Placering</a:t>
                      </a:r>
                      <a:endParaRPr lang="da-DK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820647"/>
                  </a:ext>
                </a:extLst>
              </a:tr>
              <a:tr h="3148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Assens</a:t>
                      </a:r>
                      <a:endParaRPr lang="da-DK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0E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21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Center for rehabilitering og Akutpleje</a:t>
                      </a:r>
                      <a:r>
                        <a:rPr lang="da-DK" sz="1200" baseline="0" dirty="0">
                          <a:effectLst/>
                        </a:rPr>
                        <a:t>, </a:t>
                      </a:r>
                      <a:r>
                        <a:rPr lang="da-DK" sz="1200" dirty="0">
                          <a:effectLst/>
                        </a:rPr>
                        <a:t>Vissenbjerg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76886"/>
                  </a:ext>
                </a:extLst>
              </a:tr>
              <a:tr h="3218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Faaborg-Midtfyn</a:t>
                      </a:r>
                      <a:endParaRPr lang="da-DK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25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26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Bakkegården, </a:t>
                      </a:r>
                      <a:r>
                        <a:rPr lang="da-DK" sz="1200" baseline="0" dirty="0">
                          <a:effectLst/>
                        </a:rPr>
                        <a:t>Espe v. Ringe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372354"/>
                  </a:ext>
                </a:extLst>
              </a:tr>
              <a:tr h="2543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Kerteminde</a:t>
                      </a:r>
                      <a:endParaRPr lang="da-DK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11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14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Toften, Munkebo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629559"/>
                  </a:ext>
                </a:extLst>
              </a:tr>
              <a:tr h="2703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Langeland</a:t>
                      </a:r>
                      <a:endParaRPr lang="da-DK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7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Danahus, </a:t>
                      </a:r>
                      <a:r>
                        <a:rPr lang="da-DK" sz="1200" baseline="0" dirty="0">
                          <a:effectLst/>
                        </a:rPr>
                        <a:t>Rudkøbing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503208"/>
                  </a:ext>
                </a:extLst>
              </a:tr>
              <a:tr h="3221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Nordfyn</a:t>
                      </a:r>
                      <a:endParaRPr lang="da-DK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15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14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Sundhedscenter Døgn og Dag, Søndersø</a:t>
                      </a:r>
                      <a:endParaRPr lang="da-DK" sz="12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29028"/>
                  </a:ext>
                </a:extLst>
              </a:tr>
              <a:tr h="3113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Nyborg </a:t>
                      </a:r>
                      <a:endParaRPr lang="da-DK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17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solidFill>
                            <a:schemeClr val="tx1"/>
                          </a:solidFill>
                          <a:effectLst/>
                        </a:rPr>
                        <a:t>Sundhedshuset, </a:t>
                      </a:r>
                      <a:r>
                        <a:rPr lang="da-DK" sz="1200" baseline="0" dirty="0">
                          <a:solidFill>
                            <a:schemeClr val="tx1"/>
                          </a:solidFill>
                          <a:effectLst/>
                        </a:rPr>
                        <a:t>Nyborg</a:t>
                      </a:r>
                      <a:endParaRPr lang="da-DK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307739"/>
                  </a:ext>
                </a:extLst>
              </a:tr>
              <a:tr h="3315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Odense</a:t>
                      </a:r>
                      <a:endParaRPr lang="da-DK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63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Lysningen, Skt. Klemens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750640"/>
                  </a:ext>
                </a:extLst>
              </a:tr>
              <a:tr h="2813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Svendborg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29</a:t>
                      </a:r>
                      <a:endParaRPr lang="da-DK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Aldersro, </a:t>
                      </a:r>
                      <a:r>
                        <a:rPr lang="da-DK" sz="1200" baseline="0" dirty="0">
                          <a:effectLst/>
                        </a:rPr>
                        <a:t>Svendborg</a:t>
                      </a:r>
                      <a:endParaRPr lang="da-DK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518325"/>
                  </a:ext>
                </a:extLst>
              </a:tr>
              <a:tr h="1271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Ærø</a:t>
                      </a:r>
                      <a:endParaRPr lang="da-DK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4</a:t>
                      </a:r>
                      <a:endParaRPr lang="da-DK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Ærø sygehus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080339"/>
                  </a:ext>
                </a:extLst>
              </a:tr>
              <a:tr h="2662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 af antal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dirty="0">
                          <a:effectLst/>
                        </a:rPr>
                        <a:t>213</a:t>
                      </a:r>
                      <a:endParaRPr lang="da-DK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da-DK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088126"/>
                  </a:ext>
                </a:extLst>
              </a:tr>
            </a:tbl>
          </a:graphicData>
        </a:graphic>
      </p:graphicFrame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814864-D8EF-DD79-FFEB-384F38DC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CAB04-0529-4276-91A8-DB001B674D00}" type="datetime1">
              <a:rPr lang="da-DK" smtClean="0"/>
              <a:t>25-10-2026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BAE4505-6251-0A26-547F-7BA63AABB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15" name="Pladsholder til slidenummer 14">
            <a:extLst>
              <a:ext uri="{FF2B5EF4-FFF2-40B4-BE49-F238E27FC236}">
                <a16:creationId xmlns:a16="http://schemas.microsoft.com/office/drawing/2014/main" id="{A6A60AC8-7C11-1DB5-EC9D-24CC8881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3016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5226E2-C295-7540-F604-CA526443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da-DK" sz="2800">
                <a:solidFill>
                  <a:srgbClr val="FFFFFF"/>
                </a:solidFill>
              </a:rPr>
              <a:t>Sygehusene – Odense Universitetshospital, Svendborg, Nyborg og Ærø sygehuse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7973F88-694B-2163-666F-950CD8055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a-DK" sz="1000">
                <a:solidFill>
                  <a:srgbClr val="FFFFFF"/>
                </a:solidFill>
              </a:rPr>
              <a:t>Annette Blynel, gruppeformand, formand SUndhedsråd Fyn,  Region Syd </a:t>
            </a:r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9DF3283-D7E3-1232-796D-4EDD162A0D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BD347AC7-7A03-4F37-B7AF-B8FF86BD8D91}" type="datetime1">
              <a:rPr lang="da-DK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spcAft>
                  <a:spcPts val="600"/>
                </a:spcAft>
              </a:pPr>
              <a:t>25-10-2026</a:t>
            </a:fld>
            <a:endParaRPr lang="da-DK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7A1DF1A-51B5-7925-D1D6-B8C51D64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0C12960-6E85-460F-B6E3-5B82CB31AF3D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Pladsholder til indhold 2">
            <a:extLst>
              <a:ext uri="{FF2B5EF4-FFF2-40B4-BE49-F238E27FC236}">
                <a16:creationId xmlns:a16="http://schemas.microsoft.com/office/drawing/2014/main" id="{30F20980-4524-10F3-1D4E-CAEE0077DA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627213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1807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EF159F2-D153-85F5-0983-77664CCD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da-DK" sz="4000">
                <a:solidFill>
                  <a:srgbClr val="FFFFFF"/>
                </a:solidFill>
              </a:rPr>
              <a:t>Hvor ser jeg er knasterne Sygehusene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778E0B3-D8A6-E772-75EE-C7BA5B24F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da-DK" sz="1000">
                <a:solidFill>
                  <a:srgbClr val="FFFFFF"/>
                </a:solidFill>
              </a:rPr>
              <a:t>Annette Blynel, gruppeformand, formand SUndhedsråd Fyn,  Region Syd 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8321D49-F2EA-05C7-FDD5-F42FC441F9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C54C95FF-F5FD-49CB-A499-7D673630BB2F}" type="datetime1">
              <a:rPr lang="da-DK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spcAft>
                  <a:spcPts val="600"/>
                </a:spcAft>
              </a:pPr>
              <a:t>25-10-2026</a:t>
            </a:fld>
            <a:endParaRPr lang="da-DK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4F7053C-D097-1CF3-F7A0-C627025AF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045B9-7F08-4073-95B7-7D49C2B3EFFA}" type="slidenum">
              <a:rPr lang="da-DK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da-DK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Pladsholder til indhold 2">
            <a:extLst>
              <a:ext uri="{FF2B5EF4-FFF2-40B4-BE49-F238E27FC236}">
                <a16:creationId xmlns:a16="http://schemas.microsoft.com/office/drawing/2014/main" id="{A8889D4A-7082-6D6B-D4F1-F0D82A2391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167056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0893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991166-563E-B48B-F73F-3E75C279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 anchor="t">
            <a:normAutofit/>
          </a:bodyPr>
          <a:lstStyle/>
          <a:p>
            <a:r>
              <a:rPr lang="da-DK" sz="3700">
                <a:solidFill>
                  <a:srgbClr val="FFFFFF"/>
                </a:solidFill>
              </a:rPr>
              <a:t>Praksisområdet – Nær sundhed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FE38D4-FCFB-EEF9-AEA1-C4601CC21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 anchor="t">
            <a:normAutofit/>
          </a:bodyPr>
          <a:lstStyle/>
          <a:p>
            <a:r>
              <a:rPr lang="da-DK" sz="1800" dirty="0"/>
              <a:t>PLO – aktive i ønsket om tæt dialog og deltagelse i Sundhedsråd</a:t>
            </a:r>
          </a:p>
          <a:p>
            <a:r>
              <a:rPr lang="da-DK" sz="1800" dirty="0"/>
              <a:t>Flere læger til yderområderne –kan det lykkedes – på Fyn handler det mest om speciallægerne</a:t>
            </a:r>
          </a:p>
          <a:p>
            <a:r>
              <a:rPr lang="da-DK" sz="1800" dirty="0"/>
              <a:t>I dag har vi 813 praktiserende læger – fordelt på 340 klinikker – i Region Syd </a:t>
            </a:r>
          </a:p>
          <a:p>
            <a:r>
              <a:rPr lang="da-DK" sz="1800" dirty="0"/>
              <a:t>Samlet udgift til praksis området i regionen er 6 mia. – heraf 45% til praktiserende læger </a:t>
            </a:r>
          </a:p>
          <a:p>
            <a:r>
              <a:rPr lang="da-DK" sz="1800" dirty="0"/>
              <a:t>Solidarisk beslutning i Regionsrådet om at nye ydernumre primært skal til Syd- og Sønderjylland</a:t>
            </a:r>
          </a:p>
          <a:p>
            <a:r>
              <a:rPr lang="da-DK" sz="1800" dirty="0"/>
              <a:t>Hvad vil en ny overenskomst koste – skal finansieres af de midler vi får til Nær Sundhed</a:t>
            </a:r>
          </a:p>
          <a:p>
            <a:endParaRPr lang="da-DK" sz="1800" dirty="0"/>
          </a:p>
          <a:p>
            <a:endParaRPr lang="da-DK" sz="1800" dirty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CCE41C58-FB11-767F-02EC-BAABF0F13A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C3276F-A86B-4904-A5C3-B631ECF82A7A}" type="datetime1">
              <a:rPr lang="da-DK" smtClean="0"/>
              <a:pPr>
                <a:spcAft>
                  <a:spcPts val="600"/>
                </a:spcAft>
              </a:pPr>
              <a:t>25-10-2026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7E5C1F1-C68D-F62C-CD7F-7D4012648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000"/>
              <a:t>Annette Blynel, gruppeformand, formand SUndhedsråd Fyn,  Region Syd 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0F3C1AA-D96A-4E30-7AF9-5CD505D42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045B9-7F08-4073-95B7-7D49C2B3EFFA}" type="slidenum">
              <a:rPr lang="da-DK"/>
              <a:pPr>
                <a:spcAft>
                  <a:spcPts val="600"/>
                </a:spcAft>
              </a:pPr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4695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FBB7FE-07E0-F797-688E-537BCD6B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a-DK" sz="2800">
                <a:solidFill>
                  <a:srgbClr val="FFFFFF"/>
                </a:solidFill>
              </a:rPr>
              <a:t>Nærsundhedsplaner – hvordan og hvornår 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1B86A5-25E6-65A9-5AC4-76DDDD0BB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a-DK" sz="2600" dirty="0"/>
              <a:t>Lovgivningen udskudt – forventer 1. ste udkast kan udsendes til høring i starten af 2027 </a:t>
            </a:r>
          </a:p>
          <a:p>
            <a:r>
              <a:rPr lang="da-DK" sz="2600" dirty="0"/>
              <a:t>Afholder stor konference 29.10 hvor mange samarbejdspartnere er inviteret til at give deres besyv med</a:t>
            </a:r>
          </a:p>
          <a:p>
            <a:r>
              <a:rPr lang="da-DK" sz="2600" dirty="0"/>
              <a:t>Vi fastholder den økonomiske fordeling efter sygdomsvægtningen –</a:t>
            </a:r>
          </a:p>
          <a:p>
            <a:r>
              <a:rPr lang="da-DK" sz="2600" dirty="0"/>
              <a:t>Kravet om harmonisering kan blive vanskeligt – skal alle kommuner have en andel? </a:t>
            </a:r>
          </a:p>
          <a:p>
            <a:r>
              <a:rPr lang="da-DK" sz="2600" dirty="0"/>
              <a:t>Ønsker at udvide allerede eksisterende tiltag – som vi ved har god effekt – f.eks. opsøgende enheder – ”det rullende hospital” </a:t>
            </a:r>
          </a:p>
          <a:p>
            <a:endParaRPr lang="da-DK" sz="26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1BDF18-7142-D4EA-E296-5D850142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5ECD98-777A-4B95-8FE2-F22FF9853A14}" type="datetime1">
              <a:rPr lang="da-DK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25-10-2026</a:t>
            </a:fld>
            <a:endParaRPr lang="da-DK">
              <a:solidFill>
                <a:srgbClr val="FFFFFF"/>
              </a:solidFill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DA90AC3-5269-0D44-6040-628B93150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2866176-2D83-626D-87C3-43E3260E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7D4F9DA-0AB4-4E5E-A97A-D6633206842C}" type="slidenum">
              <a:rPr lang="da-DK" smtClean="0"/>
              <a:pPr>
                <a:spcAft>
                  <a:spcPts val="600"/>
                </a:spcAft>
              </a:pPr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0039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7AB0D8-8FD4-CA66-EE19-A4EF0EDA7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a-DK">
                <a:solidFill>
                  <a:srgbClr val="FFFFFF"/>
                </a:solidFill>
              </a:rPr>
              <a:t>Emner som allerede er på tegnebrættet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3FF1A7-24CD-9413-FA81-3BDADE4BA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a-DK" sz="2400" dirty="0"/>
              <a:t>Prioriterer tydeligere efter behov – lighed handler om lige udbytte – ikke ens tilbud – tilbud målrettes borgere, hvor behovet er størst</a:t>
            </a:r>
          </a:p>
          <a:p>
            <a:r>
              <a:rPr lang="da-DK" sz="2400" dirty="0"/>
              <a:t>Nå flere af de borgere som vi ikke når i dag – det handler om mere end afstand. F.eks. Opsøgende lægeindsatser, faste læger på botilbud, mobile sundhedsklinikker og digitale tilbud</a:t>
            </a:r>
          </a:p>
          <a:p>
            <a:r>
              <a:rPr lang="da-DK" sz="2400" dirty="0"/>
              <a:t>Behandling tæt på – på borgernes præmisser – styrket hjemmebehandling – faglig rådgivning fra sygehuset – f.eks. ”Kom trygt hjem” – 96 timers behandlingsansvar </a:t>
            </a:r>
          </a:p>
          <a:p>
            <a:r>
              <a:rPr lang="da-DK" sz="2400" dirty="0"/>
              <a:t>Handle tidligere – særligt om børn, unge og mental sundhed – særligt fokus på tilbud i kommunerne – f.eks. tilbud ved skolevægring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4FF8B7-22BF-FAC0-7D9E-69C1D8DC33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5ECD98-777A-4B95-8FE2-F22FF9853A14}" type="datetime1">
              <a:rPr lang="da-DK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25-10-2026</a:t>
            </a:fld>
            <a:endParaRPr lang="da-DK">
              <a:solidFill>
                <a:srgbClr val="FFFFFF"/>
              </a:solidFill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2B83115-C595-FD4B-A8F8-CFB5EDD3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826CE5C-E61C-F37E-0B94-C98733AC6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7D4F9DA-0AB4-4E5E-A97A-D6633206842C}" type="slidenum">
              <a:rPr lang="da-DK" smtClean="0"/>
              <a:pPr>
                <a:spcAft>
                  <a:spcPts val="600"/>
                </a:spcAft>
              </a:pPr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001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3BCAC6F-F8B3-832C-FDED-4C2F82AE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da-DK" sz="2800">
                <a:solidFill>
                  <a:srgbClr val="FFFFFF"/>
                </a:solidFill>
              </a:rPr>
              <a:t>Opgaven for de nye Pårørende Råd – bekendtgørelse netop sendt i høring </a:t>
            </a:r>
          </a:p>
        </p:txBody>
      </p:sp>
      <p:graphicFrame>
        <p:nvGraphicFramePr>
          <p:cNvPr id="4" name="Pladsholder til indhold 2">
            <a:extLst>
              <a:ext uri="{FF2B5EF4-FFF2-40B4-BE49-F238E27FC236}">
                <a16:creationId xmlns:a16="http://schemas.microsoft.com/office/drawing/2014/main" id="{2DD72045-0AE1-D7C4-679B-D9981481DC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87649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813171A-7A62-D3F7-AB76-7ED62B9E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2670-1389-4577-B614-47517E864289}" type="datetime1">
              <a:rPr lang="da-DK" smtClean="0"/>
              <a:t>25-10-2026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375158-C6E9-E3E6-9E9A-C642FE57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92B649-90A0-921E-0572-7CDC51638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F9DA-0AB4-4E5E-A97A-D6633206842C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3246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9F02C4-ABAB-3769-D3C6-7963B84B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a-DK" sz="4100">
                <a:solidFill>
                  <a:srgbClr val="FFFFFF"/>
                </a:solidFill>
              </a:rPr>
              <a:t>Betydning for PROPA – hvor er mulighederne 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3F3C7C-96CB-6FE3-3CA1-B4397B7DD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a-DK" dirty="0"/>
              <a:t>Den patientrettede forebyggelse forbliver hos kommunerne – med regional finansiering </a:t>
            </a:r>
          </a:p>
          <a:p>
            <a:r>
              <a:rPr lang="da-DK" dirty="0"/>
              <a:t>Styrke den ambulante behandling  - mindre sygehus</a:t>
            </a:r>
          </a:p>
          <a:p>
            <a:r>
              <a:rPr lang="da-DK" dirty="0"/>
              <a:t>Patientrettigheder styrkes</a:t>
            </a:r>
          </a:p>
          <a:p>
            <a:r>
              <a:rPr lang="da-DK" dirty="0"/>
              <a:t>Kommer der forløbsbeskrivelse – udover den kendte for kræftpatienter? </a:t>
            </a:r>
          </a:p>
          <a:p>
            <a:r>
              <a:rPr lang="da-DK" dirty="0"/>
              <a:t>Fortsat ”Et godt liv – selv </a:t>
            </a:r>
            <a:r>
              <a:rPr lang="da-DK"/>
              <a:t>med prostatakræft” </a:t>
            </a:r>
            <a:r>
              <a:rPr lang="da-DK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7DE4A7E-A3DA-0801-2100-CF1CFDE0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95ECD98-777A-4B95-8FE2-F22FF9853A14}" type="datetime1">
              <a:rPr lang="da-DK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25-10-2026</a:t>
            </a:fld>
            <a:endParaRPr lang="da-DK">
              <a:solidFill>
                <a:srgbClr val="FFFFFF"/>
              </a:solidFill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941E526-91E3-598D-8941-EBFEC00F0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a-DK"/>
              <a:t>Annette Blynel, gruppeformand, formand SUndhedsråd Fyn,  Region Syd 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F2131B-6F16-347A-62AF-0164411B3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7D4F9DA-0AB4-4E5E-A97A-D6633206842C}" type="slidenum">
              <a:rPr lang="da-DK" smtClean="0"/>
              <a:pPr>
                <a:spcAft>
                  <a:spcPts val="600"/>
                </a:spcAft>
              </a:pPr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4472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0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32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156A78-4527-F2BF-AAC2-AE54357E5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lang="da-DK" sz="3600">
                <a:solidFill>
                  <a:schemeClr val="tx2"/>
                </a:solidFill>
              </a:rPr>
              <a:t>Jeg er optimist – men 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C79CF3-691C-25B1-59CA-E1A5292A5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866900"/>
            <a:ext cx="4977578" cy="4194072"/>
          </a:xfrm>
        </p:spPr>
        <p:txBody>
          <a:bodyPr anchor="ctr">
            <a:normAutofit fontScale="92500" lnSpcReduction="20000"/>
          </a:bodyPr>
          <a:lstStyle/>
          <a:p>
            <a:r>
              <a:rPr lang="da-DK" sz="1900">
                <a:solidFill>
                  <a:schemeClr val="tx2"/>
                </a:solidFill>
              </a:rPr>
              <a:t>Også et stort kulturelt projekt </a:t>
            </a:r>
          </a:p>
          <a:p>
            <a:r>
              <a:rPr lang="da-DK" sz="1900">
                <a:solidFill>
                  <a:schemeClr val="tx2"/>
                </a:solidFill>
              </a:rPr>
              <a:t>Forudsætter politikerne engagerer sig, træffer modige beslutninger i en tillidsfuld proces </a:t>
            </a:r>
          </a:p>
          <a:p>
            <a:r>
              <a:rPr lang="da-DK" sz="1900">
                <a:solidFill>
                  <a:schemeClr val="tx2"/>
                </a:solidFill>
              </a:rPr>
              <a:t>Det bliver nødvendigt med vanskelige beslutninger og prioriteringer</a:t>
            </a:r>
          </a:p>
          <a:p>
            <a:r>
              <a:rPr lang="da-DK" sz="1900">
                <a:solidFill>
                  <a:schemeClr val="tx2"/>
                </a:solidFill>
              </a:rPr>
              <a:t>Vi skal udvikle til bedre kvalitet – rækker økonomien</a:t>
            </a:r>
          </a:p>
          <a:p>
            <a:r>
              <a:rPr lang="da-DK" sz="1900">
                <a:solidFill>
                  <a:schemeClr val="tx2"/>
                </a:solidFill>
              </a:rPr>
              <a:t>Vi skal gå foran i god kommunikation mellem kommune – region - samarbejdspartnere.</a:t>
            </a:r>
          </a:p>
          <a:p>
            <a:r>
              <a:rPr lang="da-DK" sz="1900">
                <a:solidFill>
                  <a:schemeClr val="tx2"/>
                </a:solidFill>
              </a:rPr>
              <a:t>Konkurrerende monologer dur ikke,  hvis vi skal ændre …det kan vi kun i fællesskab.</a:t>
            </a:r>
          </a:p>
          <a:p>
            <a:r>
              <a:rPr lang="da-DK" sz="1900">
                <a:solidFill>
                  <a:schemeClr val="tx2"/>
                </a:solidFill>
              </a:rPr>
              <a:t>Vi SKAL forpligte os til modige prioriteringer – fordi </a:t>
            </a:r>
          </a:p>
          <a:p>
            <a:r>
              <a:rPr lang="da-DK" sz="1900">
                <a:solidFill>
                  <a:schemeClr val="tx2"/>
                </a:solidFill>
              </a:rPr>
              <a:t>Borgerne har store forventninger til os</a:t>
            </a:r>
          </a:p>
          <a:p>
            <a:endParaRPr lang="da-DK" sz="100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a-DK" sz="1600" b="1">
                <a:solidFill>
                  <a:schemeClr val="tx2"/>
                </a:solidFill>
              </a:rPr>
              <a:t>Det vil være mine pejlemærker </a:t>
            </a:r>
            <a:r>
              <a:rPr lang="da-DK" sz="1600" b="1">
                <a:solidFill>
                  <a:schemeClr val="tx2"/>
                </a:solidFill>
                <a:sym typeface="Wingdings" panose="05000000000000000000" pitchFamily="2" charset="2"/>
              </a:rPr>
              <a:t> Tak for ordet. </a:t>
            </a:r>
            <a:endParaRPr lang="da-DK" sz="1600" b="1" dirty="0">
              <a:solidFill>
                <a:schemeClr val="tx2"/>
              </a:solidFill>
            </a:endParaRPr>
          </a:p>
        </p:txBody>
      </p:sp>
      <p:grpSp>
        <p:nvGrpSpPr>
          <p:cNvPr id="42" name="Group 34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43" name="Freeform: Shape 35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36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37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6" name="Graphic 27" descr="Thumbs Up Sign">
            <a:extLst>
              <a:ext uri="{FF2B5EF4-FFF2-40B4-BE49-F238E27FC236}">
                <a16:creationId xmlns:a16="http://schemas.microsoft.com/office/drawing/2014/main" id="{158CA7F9-1B9B-ED89-F760-F0287C6CB7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690C3B57-6BE7-0DB3-AAB9-042E9E353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A9A37D7-7635-47F3-BA6D-CA4A7B30D3FD}" type="datetime1">
              <a:rPr lang="da-DK" smtClean="0"/>
              <a:pPr>
                <a:spcAft>
                  <a:spcPts val="600"/>
                </a:spcAft>
              </a:pPr>
              <a:t>25-10-2026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0FA9544-B17A-2E51-7294-186694D8C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000"/>
              <a:t>Annette Blynel, gruppeformand, formand SUndhedsråd Fyn,  Region Syd 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65976F8-CECA-ED6E-E68E-C6F5A5179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045B9-7F08-4073-95B7-7D49C2B3EFFA}" type="slidenum">
              <a:rPr lang="da-DK" smtClean="0"/>
              <a:pPr>
                <a:spcAft>
                  <a:spcPts val="600"/>
                </a:spcAft>
              </a:pPr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0864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1420</Words>
  <Application>Microsoft Office PowerPoint</Application>
  <PresentationFormat>Widescreen</PresentationFormat>
  <Paragraphs>210</Paragraphs>
  <Slides>15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Google Sans</vt:lpstr>
      <vt:lpstr>Wingdings</vt:lpstr>
      <vt:lpstr>Office-tema</vt:lpstr>
      <vt:lpstr>Sundhedsreformen og dens betydning for PROBA   Nærsundhedsplan Oplæg PROPA 26. oktober 2026</vt:lpstr>
      <vt:lpstr>PowerPoint-præsentation</vt:lpstr>
      <vt:lpstr>PowerPoint-præsentation</vt:lpstr>
      <vt:lpstr>Nye opgaver – OG  udvikle</vt:lpstr>
      <vt:lpstr>PowerPoint-præsentation</vt:lpstr>
      <vt:lpstr>OUH – en nøglespiller </vt:lpstr>
      <vt:lpstr>Sundheds- og omsorgspladser </vt:lpstr>
      <vt:lpstr>Sygehusene – Odense Universitetshospital, Svendborg, Nyborg og Ærø sygehuse</vt:lpstr>
      <vt:lpstr>Hvor ser jeg er knasterne Sygehusene</vt:lpstr>
      <vt:lpstr>Praksisområdet – Nær sundhed</vt:lpstr>
      <vt:lpstr>Nærsundhedsplaner – hvordan og hvornår </vt:lpstr>
      <vt:lpstr>Emner som allerede er på tegnebrættet</vt:lpstr>
      <vt:lpstr>Opgaven for de nye Pårørende Råd – bekendtgørelse netop sendt i høring </vt:lpstr>
      <vt:lpstr>Betydning for PROPA – hvor er mulighederne </vt:lpstr>
      <vt:lpstr>Jeg er optimist – men …</vt:lpstr>
    </vt:vector>
  </TitlesOfParts>
  <Company>Region Syddanmark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Annette Blynel</dc:creator>
  <cp:lastModifiedBy>Annette Blynel</cp:lastModifiedBy>
  <cp:revision>4</cp:revision>
  <cp:lastPrinted>2026-10-25T09:29:11Z</cp:lastPrinted>
  <dcterms:created xsi:type="dcterms:W3CDTF">2026-09-07T07:59:21Z</dcterms:created>
  <dcterms:modified xsi:type="dcterms:W3CDTF">2026-10-25T09:30:19Z</dcterms:modified>
</cp:coreProperties>
</file>